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Default Extension="mp4" ContentType="video/mp4"/>
  <Override PartName="/ppt/presentation.xml" ContentType="application/vnd.openxmlformats-officedocument.presentationml.presentation.main+xml"/>
  <Override PartName="/ppt/slides/slide1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Masters/slideMaster1.xml" ContentType="application/vnd.openxmlformats-officedocument.presentationml.slideMaster+xml"/>
  <Override PartName="/ppt/notesSlides/notesSlide9.xml" ContentType="application/vnd.openxmlformats-officedocument.presentationml.notesSlide+xml"/>
  <Override PartName="/ppt/notesSlides/notesSlide5.xml" ContentType="application/vnd.openxmlformats-officedocument.presentationml.notesSl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1.xml" ContentType="application/vnd.openxmlformats-officedocument.presentationml.notesSlid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16" r:id="rId1"/>
  </p:sldMasterIdLst>
  <p:notesMasterIdLst>
    <p:notesMasterId r:id="rId19"/>
  </p:notesMasterIdLst>
  <p:handoutMasterIdLst>
    <p:handoutMasterId r:id="rId20"/>
  </p:handoutMasterIdLst>
  <p:sldIdLst>
    <p:sldId id="286" r:id="rId2"/>
    <p:sldId id="368" r:id="rId3"/>
    <p:sldId id="366" r:id="rId4"/>
    <p:sldId id="269" r:id="rId5"/>
    <p:sldId id="331" r:id="rId6"/>
    <p:sldId id="370" r:id="rId7"/>
    <p:sldId id="355" r:id="rId8"/>
    <p:sldId id="273" r:id="rId9"/>
    <p:sldId id="337" r:id="rId10"/>
    <p:sldId id="371" r:id="rId11"/>
    <p:sldId id="372" r:id="rId12"/>
    <p:sldId id="373" r:id="rId13"/>
    <p:sldId id="374" r:id="rId14"/>
    <p:sldId id="375" r:id="rId15"/>
    <p:sldId id="376" r:id="rId16"/>
    <p:sldId id="310" r:id="rId17"/>
    <p:sldId id="27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566C"/>
    <a:srgbClr val="3B8CC1"/>
    <a:srgbClr val="A14986"/>
    <a:srgbClr val="674CA6"/>
    <a:srgbClr val="AC6851"/>
    <a:srgbClr val="B3FFFF"/>
    <a:srgbClr val="FFFFFF"/>
    <a:srgbClr val="4799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70"/>
    <p:restoredTop sz="79041"/>
  </p:normalViewPr>
  <p:slideViewPr>
    <p:cSldViewPr snapToGrid="0" snapToObjects="1">
      <p:cViewPr>
        <p:scale>
          <a:sx n="72" d="100"/>
          <a:sy n="72" d="100"/>
        </p:scale>
        <p:origin x="224" y="248"/>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7" d="100"/>
          <a:sy n="77" d="100"/>
        </p:scale>
        <p:origin x="2592"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8" Type="http://schemas.openxmlformats.org/officeDocument/2006/relationships/slide" Target="slides/slide7.xml"/><Relationship Id="rId26" Type="http://schemas.openxmlformats.org/officeDocument/2006/relationships/customXml" Target="../customXml/item2.xml"/><Relationship Id="rId2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7" Type="http://schemas.openxmlformats.org/officeDocument/2006/relationships/slide" Target="slides/slide6.xml"/><Relationship Id="rId25" Type="http://schemas.openxmlformats.org/officeDocument/2006/relationships/customXml" Target="../customXml/item1.xml"/><Relationship Id="rId20" Type="http://schemas.openxmlformats.org/officeDocument/2006/relationships/handoutMaster" Target="handoutMasters/handoutMaster1.xml"/><Relationship Id="rId16" Type="http://schemas.openxmlformats.org/officeDocument/2006/relationships/slide" Target="slides/slide15.xml"/><Relationship Id="rId2" Type="http://schemas.openxmlformats.org/officeDocument/2006/relationships/slide" Target="slides/slide1.xml"/><Relationship Id="rId24" Type="http://schemas.openxmlformats.org/officeDocument/2006/relationships/tableStyles" Target="tableStyles.xml"/><Relationship Id="rId11"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theme" Target="theme/theme1.xml"/><Relationship Id="rId15" Type="http://schemas.openxmlformats.org/officeDocument/2006/relationships/slide" Target="slides/slide14.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notesMaster" Target="notesMasters/notesMaster1.xml"/><Relationship Id="rId9" Type="http://schemas.openxmlformats.org/officeDocument/2006/relationships/slide" Target="slides/slide8.xml"/><Relationship Id="rId22" Type="http://schemas.openxmlformats.org/officeDocument/2006/relationships/viewProps" Target="viewProps.xml"/><Relationship Id="rId14" Type="http://schemas.openxmlformats.org/officeDocument/2006/relationships/slide" Target="slides/slide13.xml"/><Relationship Id="rId4" Type="http://schemas.openxmlformats.org/officeDocument/2006/relationships/slide" Target="slides/slide3.xml"/><Relationship Id="rId27"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A78E4B7C-96ED-E449-9693-B655C4671FD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xmlns="" id="{28D809C4-E54C-A54E-B9F4-56C375E0D8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E53AD932-3578-6E4B-810C-4CF7533A983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A9B4CA-DA29-0849-8519-4B81F4CE08AD}" type="slidenum">
              <a:rPr lang="en-US" smtClean="0"/>
              <a:t>‹#›</a:t>
            </a:fld>
            <a:endParaRPr lang="en-US"/>
          </a:p>
        </p:txBody>
      </p:sp>
      <p:sp>
        <p:nvSpPr>
          <p:cNvPr id="6" name="Date Placeholder 5">
            <a:extLst>
              <a:ext uri="{FF2B5EF4-FFF2-40B4-BE49-F238E27FC236}">
                <a16:creationId xmlns:a16="http://schemas.microsoft.com/office/drawing/2014/main" xmlns="" id="{27115A18-6E6E-F748-9363-1DB667F252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89F1C8-9A67-204B-8DB6-6C2E5B2C92D6}" type="datetimeFigureOut">
              <a:rPr lang="en-US" smtClean="0"/>
              <a:t>5/24/18</a:t>
            </a:fld>
            <a:endParaRPr lang="en-US"/>
          </a:p>
        </p:txBody>
      </p:sp>
    </p:spTree>
    <p:extLst>
      <p:ext uri="{BB962C8B-B14F-4D97-AF65-F5344CB8AC3E}">
        <p14:creationId xmlns:p14="http://schemas.microsoft.com/office/powerpoint/2010/main" val="1631531348"/>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tiff>
</file>

<file path=ppt/media/image2.jpg>
</file>

<file path=ppt/media/image3.jpg>
</file>

<file path=ppt/media/image4.jpg>
</file>

<file path=ppt/media/image5.png>
</file>

<file path=ppt/media/image6.png>
</file>

<file path=ppt/media/image7.tiff>
</file>

<file path=ppt/media/image8.tiff>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6A388D-9D8C-CA46-9AAE-FC7EF8761728}" type="datetimeFigureOut">
              <a:rPr lang="en-US" smtClean="0"/>
              <a:t>5/24/18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E8A310-1F38-1446-8352-DE17054C162D}" type="slidenum">
              <a:rPr lang="en-US" smtClean="0"/>
              <a:t>‹#›</a:t>
            </a:fld>
            <a:endParaRPr lang="en-US"/>
          </a:p>
        </p:txBody>
      </p:sp>
    </p:spTree>
    <p:extLst>
      <p:ext uri="{BB962C8B-B14F-4D97-AF65-F5344CB8AC3E}">
        <p14:creationId xmlns:p14="http://schemas.microsoft.com/office/powerpoint/2010/main" val="2138900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endParaRPr lang="en-US" dirty="0" smtClean="0"/>
          </a:p>
        </p:txBody>
      </p:sp>
      <p:sp>
        <p:nvSpPr>
          <p:cNvPr id="4" name="Slide Number Placeholder 3"/>
          <p:cNvSpPr>
            <a:spLocks noGrp="1"/>
          </p:cNvSpPr>
          <p:nvPr>
            <p:ph type="sldNum" sz="quarter" idx="10"/>
          </p:nvPr>
        </p:nvSpPr>
        <p:spPr/>
        <p:txBody>
          <a:bodyPr/>
          <a:lstStyle/>
          <a:p>
            <a:fld id="{20E8A310-1F38-1446-8352-DE17054C162D}" type="slidenum">
              <a:rPr lang="en-US" smtClean="0"/>
              <a:t>1</a:t>
            </a:fld>
            <a:endParaRPr lang="en-US"/>
          </a:p>
        </p:txBody>
      </p:sp>
    </p:spTree>
    <p:extLst>
      <p:ext uri="{BB962C8B-B14F-4D97-AF65-F5344CB8AC3E}">
        <p14:creationId xmlns:p14="http://schemas.microsoft.com/office/powerpoint/2010/main" val="2015540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8</a:t>
            </a:fld>
            <a:endParaRPr lang="en-US"/>
          </a:p>
        </p:txBody>
      </p:sp>
    </p:spTree>
    <p:extLst>
      <p:ext uri="{BB962C8B-B14F-4D97-AF65-F5344CB8AC3E}">
        <p14:creationId xmlns:p14="http://schemas.microsoft.com/office/powerpoint/2010/main" val="324322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9</a:t>
            </a:fld>
            <a:endParaRPr lang="en-US"/>
          </a:p>
        </p:txBody>
      </p:sp>
    </p:spTree>
    <p:extLst>
      <p:ext uri="{BB962C8B-B14F-4D97-AF65-F5344CB8AC3E}">
        <p14:creationId xmlns:p14="http://schemas.microsoft.com/office/powerpoint/2010/main" val="1013211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10</a:t>
            </a:fld>
            <a:endParaRPr lang="en-US"/>
          </a:p>
        </p:txBody>
      </p:sp>
    </p:spTree>
    <p:extLst>
      <p:ext uri="{BB962C8B-B14F-4D97-AF65-F5344CB8AC3E}">
        <p14:creationId xmlns:p14="http://schemas.microsoft.com/office/powerpoint/2010/main" val="3735290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11</a:t>
            </a:fld>
            <a:endParaRPr lang="en-US"/>
          </a:p>
        </p:txBody>
      </p:sp>
    </p:spTree>
    <p:extLst>
      <p:ext uri="{BB962C8B-B14F-4D97-AF65-F5344CB8AC3E}">
        <p14:creationId xmlns:p14="http://schemas.microsoft.com/office/powerpoint/2010/main" val="1978408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13</a:t>
            </a:fld>
            <a:endParaRPr lang="en-US"/>
          </a:p>
        </p:txBody>
      </p:sp>
    </p:spTree>
    <p:extLst>
      <p:ext uri="{BB962C8B-B14F-4D97-AF65-F5344CB8AC3E}">
        <p14:creationId xmlns:p14="http://schemas.microsoft.com/office/powerpoint/2010/main" val="1505775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14</a:t>
            </a:fld>
            <a:endParaRPr lang="en-US"/>
          </a:p>
        </p:txBody>
      </p:sp>
    </p:spTree>
    <p:extLst>
      <p:ext uri="{BB962C8B-B14F-4D97-AF65-F5344CB8AC3E}">
        <p14:creationId xmlns:p14="http://schemas.microsoft.com/office/powerpoint/2010/main" val="6952980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2,000 British nationals including around a 1,000 men, to show where the vagina was in a diagram of the female reproductive system. About 50 percent of the men were clueless and could not do so. A further 61 percent could not identify a vulva.</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 the poll, around 17 percent of the men did not know anything about gynecological health issues and further did not think they needed to know anything at all since it is a “woman thing”. Further 24 percent of the surveyed men did not feel comfortable talking to their female partners about their </a:t>
            </a:r>
            <a:r>
              <a:rPr lang="en-US" sz="1200" b="0" i="0" kern="1200" dirty="0" err="1" smtClean="0">
                <a:solidFill>
                  <a:schemeClr val="tx1"/>
                </a:solidFill>
                <a:effectLst/>
                <a:latin typeface="+mn-lt"/>
                <a:ea typeface="+mn-ea"/>
                <a:cs typeface="+mn-cs"/>
              </a:rPr>
              <a:t>gynaecological</a:t>
            </a:r>
            <a:r>
              <a:rPr lang="en-US" sz="1200" b="0" i="0" kern="1200" dirty="0" smtClean="0">
                <a:solidFill>
                  <a:schemeClr val="tx1"/>
                </a:solidFill>
                <a:effectLst/>
                <a:latin typeface="+mn-lt"/>
                <a:ea typeface="+mn-ea"/>
                <a:cs typeface="+mn-cs"/>
              </a:rPr>
              <a:t> health problems and issues.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They had found that 44 percent of the women did not know where the vagina was on the diagram.</a:t>
            </a:r>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16</a:t>
            </a:fld>
            <a:endParaRPr lang="en-US"/>
          </a:p>
        </p:txBody>
      </p:sp>
    </p:spTree>
    <p:extLst>
      <p:ext uri="{BB962C8B-B14F-4D97-AF65-F5344CB8AC3E}">
        <p14:creationId xmlns:p14="http://schemas.microsoft.com/office/powerpoint/2010/main" val="16915433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E8A310-1F38-1446-8352-DE17054C162D}" type="slidenum">
              <a:rPr lang="en-US" smtClean="0"/>
              <a:t>17</a:t>
            </a:fld>
            <a:endParaRPr lang="en-US"/>
          </a:p>
        </p:txBody>
      </p:sp>
    </p:spTree>
    <p:extLst>
      <p:ext uri="{BB962C8B-B14F-4D97-AF65-F5344CB8AC3E}">
        <p14:creationId xmlns:p14="http://schemas.microsoft.com/office/powerpoint/2010/main" val="3639255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jpg"/><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jpg"/><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arning Goal Setup">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xmlns="" id="{BB610586-1121-E545-B9A3-243F30D950DD}"/>
              </a:ext>
            </a:extLst>
          </p:cNvPr>
          <p:cNvSpPr txBox="1"/>
          <p:nvPr userDrawn="1"/>
        </p:nvSpPr>
        <p:spPr>
          <a:xfrm>
            <a:off x="295218" y="1053881"/>
            <a:ext cx="2572719" cy="495947"/>
          </a:xfrm>
          <a:prstGeom prst="rect">
            <a:avLst/>
          </a:prstGeom>
          <a:solidFill>
            <a:srgbClr val="23566C"/>
          </a:solidFill>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Learning Goal</a:t>
            </a:r>
          </a:p>
        </p:txBody>
      </p:sp>
      <p:sp>
        <p:nvSpPr>
          <p:cNvPr id="9" name="TextBox 8">
            <a:extLst>
              <a:ext uri="{FF2B5EF4-FFF2-40B4-BE49-F238E27FC236}">
                <a16:creationId xmlns:a16="http://schemas.microsoft.com/office/drawing/2014/main" xmlns="" id="{DF9C2B4A-0943-CC42-BE38-4F715F7CAA2B}"/>
              </a:ext>
            </a:extLst>
          </p:cNvPr>
          <p:cNvSpPr txBox="1"/>
          <p:nvPr userDrawn="1"/>
        </p:nvSpPr>
        <p:spPr>
          <a:xfrm>
            <a:off x="517951" y="4565193"/>
            <a:ext cx="2734700" cy="1947917"/>
          </a:xfrm>
          <a:prstGeom prst="rect">
            <a:avLst/>
          </a:prstGeom>
          <a:noFill/>
        </p:spPr>
        <p:txBody>
          <a:bodyPr wrap="square" tIns="180000" rtlCol="0" anchor="t">
            <a:normAutofit/>
          </a:bodyPr>
          <a:lstStyle/>
          <a:p>
            <a:r>
              <a:rPr lang="en-US" sz="3600" b="1" dirty="0">
                <a:solidFill>
                  <a:srgbClr val="23566C"/>
                </a:solidFill>
                <a:latin typeface="Futura Medium" panose="020B0602020204020303" pitchFamily="34" charset="-79"/>
                <a:cs typeface="Futura Medium" panose="020B0602020204020303" pitchFamily="34" charset="-79"/>
              </a:rPr>
              <a:t>Think </a:t>
            </a:r>
          </a:p>
          <a:p>
            <a:r>
              <a:rPr lang="en-US" sz="3600" b="1" dirty="0">
                <a:solidFill>
                  <a:srgbClr val="23566C"/>
                </a:solidFill>
                <a:latin typeface="Futura Medium" panose="020B0602020204020303" pitchFamily="34" charset="-79"/>
                <a:cs typeface="Futura Medium" panose="020B0602020204020303" pitchFamily="34" charset="-79"/>
              </a:rPr>
              <a:t>Pair</a:t>
            </a:r>
          </a:p>
          <a:p>
            <a:r>
              <a:rPr lang="en-US" sz="3600" b="1" dirty="0">
                <a:solidFill>
                  <a:srgbClr val="23566C"/>
                </a:solidFill>
                <a:latin typeface="Futura Medium" panose="020B0602020204020303" pitchFamily="34" charset="-79"/>
                <a:cs typeface="Futura Medium" panose="020B0602020204020303" pitchFamily="34" charset="-79"/>
              </a:rPr>
              <a:t>Share</a:t>
            </a:r>
          </a:p>
        </p:txBody>
      </p:sp>
      <p:sp>
        <p:nvSpPr>
          <p:cNvPr id="16" name="Text Placeholder 15">
            <a:extLst>
              <a:ext uri="{FF2B5EF4-FFF2-40B4-BE49-F238E27FC236}">
                <a16:creationId xmlns:a16="http://schemas.microsoft.com/office/drawing/2014/main" xmlns=""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grpSp>
        <p:nvGrpSpPr>
          <p:cNvPr id="24" name="Group 23">
            <a:extLst>
              <a:ext uri="{FF2B5EF4-FFF2-40B4-BE49-F238E27FC236}">
                <a16:creationId xmlns:a16="http://schemas.microsoft.com/office/drawing/2014/main" xmlns="" id="{5BA5BEC9-826C-1A47-BE3A-FB14643A0AFC}"/>
              </a:ext>
            </a:extLst>
          </p:cNvPr>
          <p:cNvGrpSpPr/>
          <p:nvPr userDrawn="1"/>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xmlns=""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xmlns=""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xmlns=""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4149379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xmlns="" id="{BA5CBAB5-B25F-4B4C-804A-AD021B9010E4}"/>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7" name="TextBox 6">
            <a:extLst>
              <a:ext uri="{FF2B5EF4-FFF2-40B4-BE49-F238E27FC236}">
                <a16:creationId xmlns:a16="http://schemas.microsoft.com/office/drawing/2014/main" xmlns="" id="{B7D226EA-4EBE-2F4F-B4B3-8C66D44A3FDC}"/>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Independent Practice</a:t>
            </a:r>
          </a:p>
        </p:txBody>
      </p:sp>
      <p:sp>
        <p:nvSpPr>
          <p:cNvPr id="20" name="Text Placeholder 5">
            <a:extLst>
              <a:ext uri="{FF2B5EF4-FFF2-40B4-BE49-F238E27FC236}">
                <a16:creationId xmlns:a16="http://schemas.microsoft.com/office/drawing/2014/main" xmlns="" id="{2A7343F6-8A3F-024A-BAB1-A40A1A630C10}"/>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1" name="Text Placeholder 48">
            <a:extLst>
              <a:ext uri="{FF2B5EF4-FFF2-40B4-BE49-F238E27FC236}">
                <a16:creationId xmlns:a16="http://schemas.microsoft.com/office/drawing/2014/main" xmlns="" id="{81597401-FB89-084B-955C-A0C7FAB02436}"/>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22" name="Text Placeholder 5">
            <a:extLst>
              <a:ext uri="{FF2B5EF4-FFF2-40B4-BE49-F238E27FC236}">
                <a16:creationId xmlns:a16="http://schemas.microsoft.com/office/drawing/2014/main" xmlns="" id="{A82891C2-3E9D-4241-85E7-747B1595FB99}"/>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23" name="Text Placeholder 48">
            <a:extLst>
              <a:ext uri="{FF2B5EF4-FFF2-40B4-BE49-F238E27FC236}">
                <a16:creationId xmlns:a16="http://schemas.microsoft.com/office/drawing/2014/main" xmlns="" id="{8A690C59-B342-0648-BCE5-1C98B5A89AD7}"/>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24" name="Text Placeholder 5">
            <a:extLst>
              <a:ext uri="{FF2B5EF4-FFF2-40B4-BE49-F238E27FC236}">
                <a16:creationId xmlns:a16="http://schemas.microsoft.com/office/drawing/2014/main" xmlns="" id="{17B4E049-9FD5-E24B-B3BE-5C09B449C3F6}"/>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25" name="Text Placeholder 48">
            <a:extLst>
              <a:ext uri="{FF2B5EF4-FFF2-40B4-BE49-F238E27FC236}">
                <a16:creationId xmlns:a16="http://schemas.microsoft.com/office/drawing/2014/main" xmlns="" id="{5E376940-61D8-D142-9880-9EE380DE8579}"/>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4273725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xmlns="" id="{BB610586-1121-E545-B9A3-243F30D950DD}"/>
              </a:ext>
            </a:extLst>
          </p:cNvPr>
          <p:cNvSpPr txBox="1"/>
          <p:nvPr userDrawn="1"/>
        </p:nvSpPr>
        <p:spPr>
          <a:xfrm>
            <a:off x="295218" y="1053881"/>
            <a:ext cx="2572719" cy="495947"/>
          </a:xfrm>
          <a:prstGeom prst="rect">
            <a:avLst/>
          </a:prstGeom>
          <a:solidFill>
            <a:srgbClr val="23566C"/>
          </a:solidFill>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xmlns=""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grpSp>
        <p:nvGrpSpPr>
          <p:cNvPr id="24" name="Group 23">
            <a:extLst>
              <a:ext uri="{FF2B5EF4-FFF2-40B4-BE49-F238E27FC236}">
                <a16:creationId xmlns:a16="http://schemas.microsoft.com/office/drawing/2014/main" xmlns="" id="{5BA5BEC9-826C-1A47-BE3A-FB14643A0AFC}"/>
              </a:ext>
            </a:extLst>
          </p:cNvPr>
          <p:cNvGrpSpPr/>
          <p:nvPr userDrawn="1"/>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xmlns=""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xmlns=""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xmlns=""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3419603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1">
    <p:spTree>
      <p:nvGrpSpPr>
        <p:cNvPr id="1" name=""/>
        <p:cNvGrpSpPr/>
        <p:nvPr/>
      </p:nvGrpSpPr>
      <p:grpSpPr>
        <a:xfrm>
          <a:off x="0" y="0"/>
          <a:ext cx="0" cy="0"/>
          <a:chOff x="0" y="0"/>
          <a:chExt cx="0" cy="0"/>
        </a:xfrm>
      </p:grpSpPr>
    </p:spTree>
    <p:extLst>
      <p:ext uri="{BB962C8B-B14F-4D97-AF65-F5344CB8AC3E}">
        <p14:creationId xmlns:p14="http://schemas.microsoft.com/office/powerpoint/2010/main" val="8801327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376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xmlns="" id="{AA0D500E-A7E8-9948-9493-B71BF9B8CEC2}"/>
              </a:ext>
            </a:extLst>
          </p:cNvPr>
          <p:cNvSpPr txBox="1"/>
          <p:nvPr userDrawn="1"/>
        </p:nvSpPr>
        <p:spPr>
          <a:xfrm>
            <a:off x="295218" y="208656"/>
            <a:ext cx="3509866" cy="515262"/>
          </a:xfrm>
          <a:prstGeom prst="rect">
            <a:avLst/>
          </a:prstGeom>
          <a:solidFill>
            <a:srgbClr val="23566C"/>
          </a:solidFill>
          <a:ln>
            <a:noFill/>
          </a:ln>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Key Term Definition</a:t>
            </a:r>
          </a:p>
        </p:txBody>
      </p:sp>
      <p:sp>
        <p:nvSpPr>
          <p:cNvPr id="9" name="TextBox 8">
            <a:extLst>
              <a:ext uri="{FF2B5EF4-FFF2-40B4-BE49-F238E27FC236}">
                <a16:creationId xmlns:a16="http://schemas.microsoft.com/office/drawing/2014/main" xmlns="" id="{F8E5EB58-8F76-3048-9FB3-21AC89DAF2CC}"/>
              </a:ext>
            </a:extLst>
          </p:cNvPr>
          <p:cNvSpPr txBox="1"/>
          <p:nvPr userDrawn="1"/>
        </p:nvSpPr>
        <p:spPr>
          <a:xfrm>
            <a:off x="295218" y="1873045"/>
            <a:ext cx="5256496" cy="495947"/>
          </a:xfrm>
          <a:prstGeom prst="rect">
            <a:avLst/>
          </a:prstGeom>
          <a:solidFill>
            <a:srgbClr val="B3FFFF"/>
          </a:solidFill>
          <a:ln>
            <a:noFill/>
          </a:ln>
        </p:spPr>
        <p:txBody>
          <a:bodyPr wrap="square" rtlCol="0" anchor="ctr">
            <a:normAutofit/>
          </a:bodyPr>
          <a:lstStyle/>
          <a:p>
            <a:r>
              <a:rPr lang="en-US" sz="2400" b="1" dirty="0">
                <a:solidFill>
                  <a:srgbClr val="23566C"/>
                </a:solidFill>
                <a:latin typeface="Futura Medium" panose="020B0602020204020303" pitchFamily="34" charset="-79"/>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xmlns=""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xmlns=""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a:solidFill>
                  <a:srgbClr val="23566C"/>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3877841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xmlns="" id="{AA0D500E-A7E8-9948-9493-B71BF9B8CEC2}"/>
              </a:ext>
            </a:extLst>
          </p:cNvPr>
          <p:cNvSpPr txBox="1"/>
          <p:nvPr userDrawn="1"/>
        </p:nvSpPr>
        <p:spPr>
          <a:xfrm>
            <a:off x="295218" y="208656"/>
            <a:ext cx="3509866" cy="515262"/>
          </a:xfrm>
          <a:prstGeom prst="rect">
            <a:avLst/>
          </a:prstGeom>
          <a:solidFill>
            <a:srgbClr val="23566C"/>
          </a:solidFill>
          <a:ln>
            <a:noFill/>
          </a:ln>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Key Term Definition</a:t>
            </a:r>
          </a:p>
        </p:txBody>
      </p:sp>
      <p:sp>
        <p:nvSpPr>
          <p:cNvPr id="9" name="TextBox 8">
            <a:extLst>
              <a:ext uri="{FF2B5EF4-FFF2-40B4-BE49-F238E27FC236}">
                <a16:creationId xmlns:a16="http://schemas.microsoft.com/office/drawing/2014/main" xmlns="" id="{F8E5EB58-8F76-3048-9FB3-21AC89DAF2CC}"/>
              </a:ext>
            </a:extLst>
          </p:cNvPr>
          <p:cNvSpPr txBox="1"/>
          <p:nvPr userDrawn="1"/>
        </p:nvSpPr>
        <p:spPr>
          <a:xfrm>
            <a:off x="295218" y="1873045"/>
            <a:ext cx="5256496" cy="495947"/>
          </a:xfrm>
          <a:prstGeom prst="rect">
            <a:avLst/>
          </a:prstGeom>
          <a:solidFill>
            <a:srgbClr val="B3FFFF"/>
          </a:solidFill>
          <a:ln>
            <a:noFill/>
          </a:ln>
        </p:spPr>
        <p:txBody>
          <a:bodyPr wrap="square" rtlCol="0" anchor="ctr">
            <a:normAutofit/>
          </a:bodyPr>
          <a:lstStyle/>
          <a:p>
            <a:r>
              <a:rPr lang="en-US" sz="2400" b="1" dirty="0">
                <a:solidFill>
                  <a:srgbClr val="23566C"/>
                </a:solidFill>
                <a:latin typeface="Futura Medium" panose="020B0602020204020303" pitchFamily="34" charset="-79"/>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xmlns=""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xmlns=""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a:solidFill>
                  <a:srgbClr val="23566C"/>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 is</a:t>
            </a:r>
          </a:p>
        </p:txBody>
      </p:sp>
      <p:sp>
        <p:nvSpPr>
          <p:cNvPr id="6" name="Text Placeholder 15">
            <a:extLst>
              <a:ext uri="{FF2B5EF4-FFF2-40B4-BE49-F238E27FC236}">
                <a16:creationId xmlns:a16="http://schemas.microsoft.com/office/drawing/2014/main" xmlns=""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a:solidFill>
                  <a:srgbClr val="23566C"/>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3737340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xmlns="" id="{AA0D500E-A7E8-9948-9493-B71BF9B8CEC2}"/>
              </a:ext>
            </a:extLst>
          </p:cNvPr>
          <p:cNvSpPr txBox="1"/>
          <p:nvPr userDrawn="1"/>
        </p:nvSpPr>
        <p:spPr>
          <a:xfrm>
            <a:off x="295218" y="208656"/>
            <a:ext cx="3509866" cy="515262"/>
          </a:xfrm>
          <a:prstGeom prst="rect">
            <a:avLst/>
          </a:prstGeom>
          <a:solidFill>
            <a:srgbClr val="23566C"/>
          </a:solidFill>
          <a:ln>
            <a:noFill/>
          </a:ln>
        </p:spPr>
        <p:txBody>
          <a:bodyPr wrap="square" rtlCol="0" anchor="ctr">
            <a:noAutofit/>
          </a:bodyPr>
          <a:lstStyle/>
          <a:p>
            <a:r>
              <a:rPr lang="en-US" sz="2400" b="1" dirty="0">
                <a:solidFill>
                  <a:srgbClr val="B3FFFF"/>
                </a:solidFill>
                <a:latin typeface="Futura Medium" panose="020B0602020204020303" pitchFamily="34" charset="-79"/>
                <a:cs typeface="Futura Medium" panose="020B0602020204020303" pitchFamily="34" charset="-79"/>
              </a:rPr>
              <a:t>Key Term Definition</a:t>
            </a:r>
          </a:p>
        </p:txBody>
      </p:sp>
      <p:sp>
        <p:nvSpPr>
          <p:cNvPr id="9" name="TextBox 8">
            <a:extLst>
              <a:ext uri="{FF2B5EF4-FFF2-40B4-BE49-F238E27FC236}">
                <a16:creationId xmlns:a16="http://schemas.microsoft.com/office/drawing/2014/main" xmlns="" id="{F8E5EB58-8F76-3048-9FB3-21AC89DAF2CC}"/>
              </a:ext>
            </a:extLst>
          </p:cNvPr>
          <p:cNvSpPr txBox="1"/>
          <p:nvPr userDrawn="1"/>
        </p:nvSpPr>
        <p:spPr>
          <a:xfrm>
            <a:off x="295218" y="1873045"/>
            <a:ext cx="2203053" cy="495947"/>
          </a:xfrm>
          <a:prstGeom prst="rect">
            <a:avLst/>
          </a:prstGeom>
          <a:solidFill>
            <a:srgbClr val="B3FFFF"/>
          </a:solidFill>
          <a:ln>
            <a:noFill/>
          </a:ln>
        </p:spPr>
        <p:txBody>
          <a:bodyPr wrap="square" rtlCol="0" anchor="ctr">
            <a:normAutofit/>
          </a:bodyPr>
          <a:lstStyle/>
          <a:p>
            <a:r>
              <a:rPr lang="en-US" sz="2400" b="1" dirty="0">
                <a:solidFill>
                  <a:srgbClr val="23566C"/>
                </a:solidFill>
                <a:latin typeface="Futura Medium" panose="020B0602020204020303" pitchFamily="34" charset="-79"/>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xmlns=""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a:solidFill>
                  <a:schemeClr val="bg1"/>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xmlns="" id="{433481FB-B158-8942-A907-67474F1AC65E}"/>
              </a:ext>
            </a:extLst>
          </p:cNvPr>
          <p:cNvSpPr>
            <a:spLocks noGrp="1"/>
          </p:cNvSpPr>
          <p:nvPr>
            <p:ph type="body" sz="quarter" idx="11" hasCustomPrompt="1"/>
          </p:nvPr>
        </p:nvSpPr>
        <p:spPr>
          <a:xfrm>
            <a:off x="295218" y="2386775"/>
            <a:ext cx="11577177" cy="4209967"/>
          </a:xfrm>
          <a:prstGeom prst="rect">
            <a:avLst/>
          </a:prstGeom>
          <a:noFill/>
        </p:spPr>
        <p:txBody>
          <a:bodyPr tIns="144000" bIns="0" anchor="ctr"/>
          <a:lstStyle>
            <a:lvl1pPr marL="0" indent="0" algn="ctr">
              <a:buNone/>
              <a:defRPr sz="6000" b="1">
                <a:solidFill>
                  <a:srgbClr val="23566C"/>
                </a:solidFill>
                <a:latin typeface="Futura Medium" panose="020B0602020204020303" pitchFamily="34" charset="-79"/>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a:p>
            <a:pPr lvl="0"/>
            <a:r>
              <a:rPr lang="en-US" dirty="0"/>
              <a:t>Easy: Target</a:t>
            </a:r>
          </a:p>
        </p:txBody>
      </p:sp>
    </p:spTree>
    <p:extLst>
      <p:ext uri="{BB962C8B-B14F-4D97-AF65-F5344CB8AC3E}">
        <p14:creationId xmlns:p14="http://schemas.microsoft.com/office/powerpoint/2010/main" val="619994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xmlns="" id="{1E0C5E22-25B1-3743-B18A-9111EBF90486}"/>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xmlns="" id="{5CFC19F9-C449-6E4C-AC32-E587C71AC835}"/>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xmlns=""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59" name="Text Placeholder 5">
            <a:extLst>
              <a:ext uri="{FF2B5EF4-FFF2-40B4-BE49-F238E27FC236}">
                <a16:creationId xmlns:a16="http://schemas.microsoft.com/office/drawing/2014/main" xmlns="" id="{D065E96F-34B9-6940-8CF5-B5BC1E923DCB}"/>
              </a:ext>
            </a:extLst>
          </p:cNvPr>
          <p:cNvSpPr>
            <a:spLocks noGrp="1"/>
          </p:cNvSpPr>
          <p:nvPr>
            <p:ph type="body" sz="quarter" idx="21" hasCustomPrompt="1"/>
          </p:nvPr>
        </p:nvSpPr>
        <p:spPr>
          <a:xfrm>
            <a:off x="9644135" y="287950"/>
            <a:ext cx="2162572" cy="288424"/>
          </a:xfrm>
          <a:prstGeom prst="rect">
            <a:avLst/>
          </a:prstGeom>
          <a:solidFill>
            <a:schemeClr val="accent6">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Make the connection</a:t>
            </a:r>
            <a:endParaRPr lang="en-US" dirty="0"/>
          </a:p>
        </p:txBody>
      </p:sp>
      <p:sp>
        <p:nvSpPr>
          <p:cNvPr id="60" name="Text Placeholder 48">
            <a:extLst>
              <a:ext uri="{FF2B5EF4-FFF2-40B4-BE49-F238E27FC236}">
                <a16:creationId xmlns:a16="http://schemas.microsoft.com/office/drawing/2014/main" xmlns="" id="{74718A69-45DC-3349-AC14-1CB203717716}"/>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61" name="Text Placeholder 5">
            <a:extLst>
              <a:ext uri="{FF2B5EF4-FFF2-40B4-BE49-F238E27FC236}">
                <a16:creationId xmlns:a16="http://schemas.microsoft.com/office/drawing/2014/main" xmlns="" id="{E8F06128-C65E-E74D-8888-C3B0265B87E5}"/>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62" name="Text Placeholder 48">
            <a:extLst>
              <a:ext uri="{FF2B5EF4-FFF2-40B4-BE49-F238E27FC236}">
                <a16:creationId xmlns:a16="http://schemas.microsoft.com/office/drawing/2014/main" xmlns="" id="{9CC4C70C-1C88-8242-822E-8EB858DBE3EF}"/>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63" name="Text Placeholder 5">
            <a:extLst>
              <a:ext uri="{FF2B5EF4-FFF2-40B4-BE49-F238E27FC236}">
                <a16:creationId xmlns:a16="http://schemas.microsoft.com/office/drawing/2014/main" xmlns="" id="{DB394B8D-09B6-2D4C-A89A-411FA179F6B4}"/>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64" name="Text Placeholder 48">
            <a:extLst>
              <a:ext uri="{FF2B5EF4-FFF2-40B4-BE49-F238E27FC236}">
                <a16:creationId xmlns:a16="http://schemas.microsoft.com/office/drawing/2014/main" xmlns="" id="{9E7179FB-4670-E449-82E2-2342DFBACF6F}"/>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4040946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xmlns="" id="{93932381-72B7-B349-BBA8-6AFEB84E18A9}"/>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xmlns="" id="{F989A473-568F-E948-8378-638693483165}"/>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Content Development</a:t>
            </a:r>
          </a:p>
        </p:txBody>
      </p:sp>
      <p:sp>
        <p:nvSpPr>
          <p:cNvPr id="21" name="Text Placeholder 5">
            <a:extLst>
              <a:ext uri="{FF2B5EF4-FFF2-40B4-BE49-F238E27FC236}">
                <a16:creationId xmlns:a16="http://schemas.microsoft.com/office/drawing/2014/main" xmlns="" id="{578A17B0-D745-3C43-93AB-662F15D9C14B}"/>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2" name="Text Placeholder 48">
            <a:extLst>
              <a:ext uri="{FF2B5EF4-FFF2-40B4-BE49-F238E27FC236}">
                <a16:creationId xmlns:a16="http://schemas.microsoft.com/office/drawing/2014/main" xmlns="" id="{C5AFB84F-2B6E-D646-B782-34B1A586BAEE}"/>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23" name="Text Placeholder 5">
            <a:extLst>
              <a:ext uri="{FF2B5EF4-FFF2-40B4-BE49-F238E27FC236}">
                <a16:creationId xmlns:a16="http://schemas.microsoft.com/office/drawing/2014/main" xmlns="" id="{8579A7DA-1AA6-6348-9480-0ABDE8E7E869}"/>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24" name="Text Placeholder 48">
            <a:extLst>
              <a:ext uri="{FF2B5EF4-FFF2-40B4-BE49-F238E27FC236}">
                <a16:creationId xmlns:a16="http://schemas.microsoft.com/office/drawing/2014/main" xmlns="" id="{3DC620B8-B5B6-A546-998D-BB0D780266B1}"/>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25" name="Text Placeholder 5">
            <a:extLst>
              <a:ext uri="{FF2B5EF4-FFF2-40B4-BE49-F238E27FC236}">
                <a16:creationId xmlns:a16="http://schemas.microsoft.com/office/drawing/2014/main" xmlns="" id="{33D9DD79-4FA4-9441-9CD5-FD3E0E184E36}"/>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26" name="Text Placeholder 48">
            <a:extLst>
              <a:ext uri="{FF2B5EF4-FFF2-40B4-BE49-F238E27FC236}">
                <a16:creationId xmlns:a16="http://schemas.microsoft.com/office/drawing/2014/main" xmlns="" id="{40DC7D38-E5DA-C74E-92F3-A6FCC9CC0E70}"/>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1669876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kill Steps /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xmlns="" id="{AA64D5DD-9491-7244-8D83-7F535F058A54}"/>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9" name="TextBox 8">
            <a:extLst>
              <a:ext uri="{FF2B5EF4-FFF2-40B4-BE49-F238E27FC236}">
                <a16:creationId xmlns:a16="http://schemas.microsoft.com/office/drawing/2014/main" xmlns="" id="{FEC8520F-CB36-4A45-A44F-F23C38DF4554}"/>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Skill Steps / Guided Practice</a:t>
            </a:r>
          </a:p>
        </p:txBody>
      </p:sp>
      <p:sp>
        <p:nvSpPr>
          <p:cNvPr id="22" name="Text Placeholder 5">
            <a:extLst>
              <a:ext uri="{FF2B5EF4-FFF2-40B4-BE49-F238E27FC236}">
                <a16:creationId xmlns:a16="http://schemas.microsoft.com/office/drawing/2014/main" xmlns="" id="{6FCF9CE4-B167-C647-830E-926D9BC11CD7}"/>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3" name="Text Placeholder 48">
            <a:extLst>
              <a:ext uri="{FF2B5EF4-FFF2-40B4-BE49-F238E27FC236}">
                <a16:creationId xmlns:a16="http://schemas.microsoft.com/office/drawing/2014/main" xmlns="" id="{0749FB8D-5908-B440-BF2C-3B703391AAE5}"/>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24" name="Text Placeholder 5">
            <a:extLst>
              <a:ext uri="{FF2B5EF4-FFF2-40B4-BE49-F238E27FC236}">
                <a16:creationId xmlns:a16="http://schemas.microsoft.com/office/drawing/2014/main" xmlns="" id="{B5210779-8122-F342-AF13-26D8416493B0}"/>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25" name="Text Placeholder 48">
            <a:extLst>
              <a:ext uri="{FF2B5EF4-FFF2-40B4-BE49-F238E27FC236}">
                <a16:creationId xmlns:a16="http://schemas.microsoft.com/office/drawing/2014/main" xmlns="" id="{2564DDFE-656D-C84E-991A-DC05015CC956}"/>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26" name="Text Placeholder 5">
            <a:extLst>
              <a:ext uri="{FF2B5EF4-FFF2-40B4-BE49-F238E27FC236}">
                <a16:creationId xmlns:a16="http://schemas.microsoft.com/office/drawing/2014/main" xmlns="" id="{842EB6E0-B7AD-6C40-89B8-5521B528F9C5}"/>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27" name="Text Placeholder 48">
            <a:extLst>
              <a:ext uri="{FF2B5EF4-FFF2-40B4-BE49-F238E27FC236}">
                <a16:creationId xmlns:a16="http://schemas.microsoft.com/office/drawing/2014/main" xmlns="" id="{A21C2D16-2A8E-4B4B-8D58-4B389AAA67A7}"/>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2527164566"/>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kills Check">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xmlns="" id="{FCE3226E-4E89-B94B-8392-37AA41A2503C}"/>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11" name="TextBox 10">
            <a:extLst>
              <a:ext uri="{FF2B5EF4-FFF2-40B4-BE49-F238E27FC236}">
                <a16:creationId xmlns:a16="http://schemas.microsoft.com/office/drawing/2014/main" xmlns="" id="{CFD1FBC2-8B0A-054F-BD50-5A1E77153844}"/>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Skills Check</a:t>
            </a:r>
          </a:p>
        </p:txBody>
      </p:sp>
      <p:sp>
        <p:nvSpPr>
          <p:cNvPr id="24" name="Text Placeholder 5">
            <a:extLst>
              <a:ext uri="{FF2B5EF4-FFF2-40B4-BE49-F238E27FC236}">
                <a16:creationId xmlns:a16="http://schemas.microsoft.com/office/drawing/2014/main" xmlns="" id="{2D6AD4E2-8B86-1A42-B6B1-9794F63D2421}"/>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5" name="Text Placeholder 48">
            <a:extLst>
              <a:ext uri="{FF2B5EF4-FFF2-40B4-BE49-F238E27FC236}">
                <a16:creationId xmlns:a16="http://schemas.microsoft.com/office/drawing/2014/main" xmlns="" id="{3824608F-B525-2D45-9CFD-FDDDDC6F3A6B}"/>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26" name="Text Placeholder 5">
            <a:extLst>
              <a:ext uri="{FF2B5EF4-FFF2-40B4-BE49-F238E27FC236}">
                <a16:creationId xmlns:a16="http://schemas.microsoft.com/office/drawing/2014/main" xmlns="" id="{78FBBDF4-8B54-6D40-BB00-9DB79EE3BD87}"/>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27" name="Text Placeholder 48">
            <a:extLst>
              <a:ext uri="{FF2B5EF4-FFF2-40B4-BE49-F238E27FC236}">
                <a16:creationId xmlns:a16="http://schemas.microsoft.com/office/drawing/2014/main" xmlns="" id="{CF892DE4-0989-9F4F-B9B9-0D50497971BE}"/>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28" name="Text Placeholder 5">
            <a:extLst>
              <a:ext uri="{FF2B5EF4-FFF2-40B4-BE49-F238E27FC236}">
                <a16:creationId xmlns:a16="http://schemas.microsoft.com/office/drawing/2014/main" xmlns="" id="{504DAC59-2F1B-D344-B5E4-3DD118198D9F}"/>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29" name="Text Placeholder 48">
            <a:extLst>
              <a:ext uri="{FF2B5EF4-FFF2-40B4-BE49-F238E27FC236}">
                <a16:creationId xmlns:a16="http://schemas.microsoft.com/office/drawing/2014/main" xmlns="" id="{EA6CD3E8-8EA8-D643-BBB5-EB619A565567}"/>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2506268744"/>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xmlns="" id="{D052CD39-86C7-5E45-A279-441BFB974E3D}"/>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a:solidFill>
                  <a:schemeClr val="bg1"/>
                </a:solidFill>
                <a:latin typeface="Futura Medium" panose="020B0602020204020303" pitchFamily="34" charset="-79"/>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xmlns="" id="{199EBB26-204F-A049-A589-CBB9A02C05F4}"/>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dirty="0">
                <a:solidFill>
                  <a:srgbClr val="B3FFFF"/>
                </a:solidFill>
                <a:latin typeface="Futura Medium" panose="020B0602020204020303" pitchFamily="34" charset="-79"/>
                <a:cs typeface="Futura Medium" panose="020B0602020204020303" pitchFamily="34" charset="-79"/>
              </a:rPr>
              <a:t>Relevance</a:t>
            </a:r>
          </a:p>
        </p:txBody>
      </p:sp>
      <p:sp>
        <p:nvSpPr>
          <p:cNvPr id="21" name="TextBox 20">
            <a:extLst>
              <a:ext uri="{FF2B5EF4-FFF2-40B4-BE49-F238E27FC236}">
                <a16:creationId xmlns:a16="http://schemas.microsoft.com/office/drawing/2014/main" xmlns=""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28" name="Text Placeholder 5">
            <a:extLst>
              <a:ext uri="{FF2B5EF4-FFF2-40B4-BE49-F238E27FC236}">
                <a16:creationId xmlns:a16="http://schemas.microsoft.com/office/drawing/2014/main" xmlns="" id="{476A4E78-E152-CE41-A402-F83EB570A417}"/>
              </a:ext>
            </a:extLst>
          </p:cNvPr>
          <p:cNvSpPr>
            <a:spLocks noGrp="1"/>
          </p:cNvSpPr>
          <p:nvPr>
            <p:ph type="body" sz="quarter" idx="21" hasCustomPrompt="1"/>
          </p:nvPr>
        </p:nvSpPr>
        <p:spPr>
          <a:xfrm>
            <a:off x="9644135" y="287950"/>
            <a:ext cx="2162572" cy="288424"/>
          </a:xfrm>
          <a:prstGeom prst="rect">
            <a:avLst/>
          </a:prstGeom>
          <a:solidFill>
            <a:schemeClr val="accent2">
              <a:lumMod val="75000"/>
            </a:schemeClr>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Check for Understanding</a:t>
            </a:r>
            <a:endParaRPr lang="en-US" dirty="0"/>
          </a:p>
        </p:txBody>
      </p:sp>
      <p:sp>
        <p:nvSpPr>
          <p:cNvPr id="29" name="Text Placeholder 48">
            <a:extLst>
              <a:ext uri="{FF2B5EF4-FFF2-40B4-BE49-F238E27FC236}">
                <a16:creationId xmlns:a16="http://schemas.microsoft.com/office/drawing/2014/main" xmlns="" id="{BB7D38D9-00D0-E94F-A56B-68FEB60A7FFF}"/>
              </a:ext>
            </a:extLst>
          </p:cNvPr>
          <p:cNvSpPr>
            <a:spLocks noGrp="1"/>
          </p:cNvSpPr>
          <p:nvPr>
            <p:ph type="body" sz="quarter" idx="18" hasCustomPrompt="1"/>
          </p:nvPr>
        </p:nvSpPr>
        <p:spPr>
          <a:xfrm>
            <a:off x="9646920" y="572262"/>
            <a:ext cx="215978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Questions</a:t>
            </a:r>
          </a:p>
        </p:txBody>
      </p:sp>
      <p:sp>
        <p:nvSpPr>
          <p:cNvPr id="30" name="Text Placeholder 5">
            <a:extLst>
              <a:ext uri="{FF2B5EF4-FFF2-40B4-BE49-F238E27FC236}">
                <a16:creationId xmlns:a16="http://schemas.microsoft.com/office/drawing/2014/main" xmlns="" id="{75A649CF-6F35-6240-8694-7D985FF77DF1}"/>
              </a:ext>
            </a:extLst>
          </p:cNvPr>
          <p:cNvSpPr>
            <a:spLocks noGrp="1"/>
          </p:cNvSpPr>
          <p:nvPr>
            <p:ph type="body" sz="quarter" idx="22" hasCustomPrompt="1"/>
          </p:nvPr>
        </p:nvSpPr>
        <p:spPr>
          <a:xfrm>
            <a:off x="9644135" y="2395402"/>
            <a:ext cx="2162572" cy="288424"/>
          </a:xfrm>
          <a:prstGeom prst="rect">
            <a:avLst/>
          </a:prstGeom>
          <a:solidFill>
            <a:srgbClr val="7030A0"/>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Hints</a:t>
            </a:r>
            <a:endParaRPr lang="en-US" dirty="0"/>
          </a:p>
        </p:txBody>
      </p:sp>
      <p:sp>
        <p:nvSpPr>
          <p:cNvPr id="31" name="Text Placeholder 48">
            <a:extLst>
              <a:ext uri="{FF2B5EF4-FFF2-40B4-BE49-F238E27FC236}">
                <a16:creationId xmlns:a16="http://schemas.microsoft.com/office/drawing/2014/main" xmlns="" id="{73A7D846-854A-F34B-A7E6-331D90F8028C}"/>
              </a:ext>
            </a:extLst>
          </p:cNvPr>
          <p:cNvSpPr>
            <a:spLocks noGrp="1"/>
          </p:cNvSpPr>
          <p:nvPr>
            <p:ph type="body" sz="quarter" idx="19" hasCustomPrompt="1"/>
          </p:nvPr>
        </p:nvSpPr>
        <p:spPr>
          <a:xfrm>
            <a:off x="9646920" y="2676906"/>
            <a:ext cx="2163007" cy="1754886"/>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Tips for them</a:t>
            </a:r>
          </a:p>
        </p:txBody>
      </p:sp>
      <p:sp>
        <p:nvSpPr>
          <p:cNvPr id="32" name="Text Placeholder 5">
            <a:extLst>
              <a:ext uri="{FF2B5EF4-FFF2-40B4-BE49-F238E27FC236}">
                <a16:creationId xmlns:a16="http://schemas.microsoft.com/office/drawing/2014/main" xmlns="" id="{B421E4A7-84CE-D441-9E4B-33DE3CF3ACE2}"/>
              </a:ext>
            </a:extLst>
          </p:cNvPr>
          <p:cNvSpPr>
            <a:spLocks noGrp="1"/>
          </p:cNvSpPr>
          <p:nvPr>
            <p:ph type="body" sz="quarter" idx="23" hasCustomPrompt="1"/>
          </p:nvPr>
        </p:nvSpPr>
        <p:spPr>
          <a:xfrm>
            <a:off x="9644135" y="4502854"/>
            <a:ext cx="2162572" cy="288424"/>
          </a:xfrm>
          <a:prstGeom prst="rect">
            <a:avLst/>
          </a:prstGeom>
          <a:solidFill>
            <a:srgbClr val="A14986"/>
          </a:solidFill>
        </p:spPr>
        <p:txBody>
          <a:bodyPr anchor="ctr"/>
          <a:lstStyle>
            <a:lvl1pPr marL="0" indent="0">
              <a:buNone/>
              <a:defRPr sz="1200">
                <a:solidFill>
                  <a:schemeClr val="bg1"/>
                </a:solidFill>
                <a:latin typeface="Futura Medium" panose="020B0602020204020303" pitchFamily="34" charset="-79"/>
                <a:cs typeface="Futura Medium" panose="020B0602020204020303" pitchFamily="34" charset="-79"/>
              </a:defRPr>
            </a:lvl1pPr>
          </a:lstStyle>
          <a:p>
            <a:pPr lvl="0"/>
            <a:r>
              <a:rPr lang="en-US" sz="1200" dirty="0">
                <a:latin typeface="Futura Medium" panose="020B0602020204020303" pitchFamily="34" charset="-79"/>
                <a:cs typeface="Futura Medium" panose="020B0602020204020303" pitchFamily="34" charset="-79"/>
              </a:rPr>
              <a:t>Vocabulary</a:t>
            </a:r>
            <a:endParaRPr lang="en-US" dirty="0"/>
          </a:p>
        </p:txBody>
      </p:sp>
      <p:sp>
        <p:nvSpPr>
          <p:cNvPr id="33" name="Text Placeholder 48">
            <a:extLst>
              <a:ext uri="{FF2B5EF4-FFF2-40B4-BE49-F238E27FC236}">
                <a16:creationId xmlns:a16="http://schemas.microsoft.com/office/drawing/2014/main" xmlns="" id="{DC7FFA7A-C37D-F846-868C-88068206D29C}"/>
              </a:ext>
            </a:extLst>
          </p:cNvPr>
          <p:cNvSpPr>
            <a:spLocks noGrp="1"/>
          </p:cNvSpPr>
          <p:nvPr>
            <p:ph type="body" sz="quarter" idx="20" hasCustomPrompt="1"/>
          </p:nvPr>
        </p:nvSpPr>
        <p:spPr>
          <a:xfrm>
            <a:off x="9646920" y="4787720"/>
            <a:ext cx="2159787" cy="1062455"/>
          </a:xfrm>
          <a:prstGeom prst="rect">
            <a:avLst/>
          </a:prstGeom>
          <a:ln>
            <a:solidFill>
              <a:schemeClr val="tx1"/>
            </a:solidFill>
          </a:ln>
        </p:spPr>
        <p:txBody>
          <a:bodyPr/>
          <a:lstStyle>
            <a:lvl1pPr marL="0" indent="0">
              <a:buNone/>
              <a:defRPr sz="1200">
                <a:latin typeface="Futura Medium" panose="020B0602020204020303" pitchFamily="34" charset="-79"/>
                <a:cs typeface="Futura Medium" panose="020B0602020204020303" pitchFamily="34" charset="-79"/>
              </a:defRPr>
            </a:lvl1pPr>
            <a:lvl2pPr marL="457200" indent="0">
              <a:buNone/>
              <a:defRPr sz="1200">
                <a:latin typeface="Futura Medium" panose="020B0602020204020303" pitchFamily="34" charset="-79"/>
                <a:cs typeface="Futura Medium" panose="020B0602020204020303" pitchFamily="34" charset="-79"/>
              </a:defRPr>
            </a:lvl2pPr>
            <a:lvl3pPr marL="914400" indent="0">
              <a:buNone/>
              <a:defRPr sz="1200">
                <a:latin typeface="Futura Medium" panose="020B0602020204020303" pitchFamily="34" charset="-79"/>
                <a:cs typeface="Futura Medium" panose="020B0602020204020303" pitchFamily="34" charset="-79"/>
              </a:defRPr>
            </a:lvl3pPr>
            <a:lvl4pPr marL="1371600" indent="0">
              <a:buNone/>
              <a:defRPr sz="1200">
                <a:latin typeface="Futura Medium" panose="020B0602020204020303" pitchFamily="34" charset="-79"/>
                <a:cs typeface="Futura Medium" panose="020B0602020204020303" pitchFamily="34" charset="-79"/>
              </a:defRPr>
            </a:lvl4pPr>
            <a:lvl5pPr marL="1828800" indent="0">
              <a:buNone/>
              <a:defRPr sz="1200">
                <a:latin typeface="Futura Medium" panose="020B0602020204020303" pitchFamily="34" charset="-79"/>
                <a:cs typeface="Futura Medium" panose="020B0602020204020303" pitchFamily="34" charset="-79"/>
              </a:defRPr>
            </a:lvl5pPr>
          </a:lstStyle>
          <a:p>
            <a:pPr lvl="0"/>
            <a:r>
              <a:rPr lang="en-US" dirty="0"/>
              <a:t>words</a:t>
            </a:r>
          </a:p>
        </p:txBody>
      </p:sp>
    </p:spTree>
    <p:extLst>
      <p:ext uri="{BB962C8B-B14F-4D97-AF65-F5344CB8AC3E}">
        <p14:creationId xmlns:p14="http://schemas.microsoft.com/office/powerpoint/2010/main" val="26691164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6436070"/>
      </p:ext>
    </p:extLst>
  </p:cSld>
  <p:clrMap bg1="lt1" tx1="dk1" bg2="lt2" tx2="dk2" accent1="accent1" accent2="accent2" accent3="accent3" accent4="accent4" accent5="accent5" accent6="accent6" hlink="hlink" folHlink="folHlink"/>
  <p:sldLayoutIdLst>
    <p:sldLayoutId id="2147484217" r:id="rId1"/>
    <p:sldLayoutId id="2147484228" r:id="rId2"/>
    <p:sldLayoutId id="2147484229" r:id="rId3"/>
    <p:sldLayoutId id="2147484230" r:id="rId4"/>
    <p:sldLayoutId id="2147484222" r:id="rId5"/>
    <p:sldLayoutId id="2147484219" r:id="rId6"/>
    <p:sldLayoutId id="2147484220" r:id="rId7"/>
    <p:sldLayoutId id="2147484221" r:id="rId8"/>
    <p:sldLayoutId id="2147484218" r:id="rId9"/>
    <p:sldLayoutId id="2147484223" r:id="rId10"/>
    <p:sldLayoutId id="2147484231" r:id="rId11"/>
    <p:sldLayoutId id="2147484232" r:id="rId12"/>
    <p:sldLayoutId id="214748423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7.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4" Type="http://schemas.openxmlformats.org/officeDocument/2006/relationships/image" Target="../media/image6.png"/><Relationship Id="rId1" Type="http://schemas.microsoft.com/office/2007/relationships/media" Target="../media/media1.mp4"/><Relationship Id="rId2" Type="http://schemas.openxmlformats.org/officeDocument/2006/relationships/video" Target="../media/media1.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5273" y="33660"/>
            <a:ext cx="11727542" cy="798381"/>
          </a:xfrm>
          <a:prstGeom prst="rect">
            <a:avLst/>
          </a:prstGeom>
          <a:solidFill>
            <a:srgbClr val="3B8C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ext Placeholder 1">
            <a:extLst>
              <a:ext uri="{FF2B5EF4-FFF2-40B4-BE49-F238E27FC236}">
                <a16:creationId xmlns="" xmlns:a16="http://schemas.microsoft.com/office/drawing/2014/main" id="{4D909A74-34CF-A24B-B17A-C2A488B3F849}"/>
              </a:ext>
            </a:extLst>
          </p:cNvPr>
          <p:cNvSpPr txBox="1">
            <a:spLocks/>
          </p:cNvSpPr>
          <p:nvPr/>
        </p:nvSpPr>
        <p:spPr>
          <a:xfrm>
            <a:off x="150131" y="69518"/>
            <a:ext cx="7281183" cy="120000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5400" dirty="0" smtClean="0">
                <a:solidFill>
                  <a:schemeClr val="bg1"/>
                </a:solidFill>
                <a:latin typeface="OpenDyslexic" charset="0"/>
                <a:ea typeface="OpenDyslexic" charset="0"/>
                <a:cs typeface="OpenDyslexic" charset="0"/>
              </a:rPr>
              <a:t> </a:t>
            </a:r>
            <a:r>
              <a:rPr lang="en-US" sz="4800" dirty="0" smtClean="0">
                <a:solidFill>
                  <a:schemeClr val="bg1"/>
                </a:solidFill>
                <a:latin typeface="OpenDyslexic" charset="0"/>
                <a:ea typeface="OpenDyslexic" charset="0"/>
                <a:cs typeface="OpenDyslexic" charset="0"/>
              </a:rPr>
              <a:t>DO</a:t>
            </a:r>
            <a:r>
              <a:rPr lang="en-US" sz="5400" dirty="0" smtClean="0">
                <a:solidFill>
                  <a:schemeClr val="bg1"/>
                </a:solidFill>
                <a:latin typeface="OpenDyslexic" charset="0"/>
                <a:ea typeface="OpenDyslexic" charset="0"/>
                <a:cs typeface="OpenDyslexic" charset="0"/>
              </a:rPr>
              <a:t> </a:t>
            </a:r>
            <a:r>
              <a:rPr lang="en-US" sz="4800" dirty="0" smtClean="0">
                <a:solidFill>
                  <a:schemeClr val="bg1"/>
                </a:solidFill>
                <a:latin typeface="OpenDyslexic" charset="0"/>
                <a:ea typeface="OpenDyslexic" charset="0"/>
                <a:cs typeface="OpenDyslexic" charset="0"/>
              </a:rPr>
              <a:t>NOW</a:t>
            </a:r>
            <a:endParaRPr lang="en-US" sz="5400" dirty="0">
              <a:solidFill>
                <a:schemeClr val="bg1"/>
              </a:solidFill>
            </a:endParaRPr>
          </a:p>
        </p:txBody>
      </p:sp>
      <p:sp>
        <p:nvSpPr>
          <p:cNvPr id="4" name="TextBox 3"/>
          <p:cNvSpPr txBox="1"/>
          <p:nvPr/>
        </p:nvSpPr>
        <p:spPr>
          <a:xfrm>
            <a:off x="331966" y="832041"/>
            <a:ext cx="11304225" cy="5526838"/>
          </a:xfrm>
          <a:prstGeom prst="rect">
            <a:avLst/>
          </a:prstGeom>
          <a:noFill/>
          <a:ln>
            <a:noFill/>
          </a:ln>
        </p:spPr>
        <p:txBody>
          <a:bodyPr wrap="square" rtlCol="0" anchor="t" anchorCtr="0">
            <a:noAutofit/>
          </a:bodyPr>
          <a:lstStyle/>
          <a:p>
            <a:r>
              <a:rPr lang="en-US" sz="2600" dirty="0">
                <a:solidFill>
                  <a:srgbClr val="23566C"/>
                </a:solidFill>
                <a:latin typeface="OpenDyslexic" charset="0"/>
                <a:ea typeface="OpenDyslexic" charset="0"/>
                <a:cs typeface="OpenDyslexic" charset="0"/>
              </a:rPr>
              <a:t>Dialysis is used for people whose kidneys have failed. Their blood is passed through a </a:t>
            </a:r>
            <a:r>
              <a:rPr lang="en-US" sz="2600" dirty="0" err="1">
                <a:solidFill>
                  <a:srgbClr val="23566C"/>
                </a:solidFill>
                <a:latin typeface="OpenDyslexic" charset="0"/>
                <a:ea typeface="OpenDyslexic" charset="0"/>
                <a:cs typeface="OpenDyslexic" charset="0"/>
              </a:rPr>
              <a:t>haemodialysis</a:t>
            </a:r>
            <a:r>
              <a:rPr lang="en-US" sz="2600" dirty="0">
                <a:solidFill>
                  <a:srgbClr val="23566C"/>
                </a:solidFill>
                <a:latin typeface="OpenDyslexic" charset="0"/>
                <a:ea typeface="OpenDyslexic" charset="0"/>
                <a:cs typeface="OpenDyslexic" charset="0"/>
              </a:rPr>
              <a:t> tube which contains very small hollow </a:t>
            </a:r>
            <a:r>
              <a:rPr lang="en-US" sz="2600" dirty="0" err="1">
                <a:solidFill>
                  <a:srgbClr val="23566C"/>
                </a:solidFill>
                <a:latin typeface="OpenDyslexic" charset="0"/>
                <a:ea typeface="OpenDyslexic" charset="0"/>
                <a:cs typeface="OpenDyslexic" charset="0"/>
              </a:rPr>
              <a:t>fibres</a:t>
            </a:r>
            <a:r>
              <a:rPr lang="en-US" sz="2600" dirty="0">
                <a:solidFill>
                  <a:srgbClr val="23566C"/>
                </a:solidFill>
                <a:latin typeface="OpenDyslexic" charset="0"/>
                <a:ea typeface="OpenDyslexic" charset="0"/>
                <a:cs typeface="OpenDyslexic" charset="0"/>
              </a:rPr>
              <a:t> made from a partially permeable membrane. The membrane blocks cells, platelets and large proteins but will allow solute molecules through. The dialysis fluid lacks substances such as urea, contains the same concentration of ions such as potassium and calcium and has the same amount of water as blood from a person who has functional kidneys.</a:t>
            </a:r>
          </a:p>
          <a:p>
            <a:pPr marL="571500" indent="-571500">
              <a:buFont typeface="Arial" charset="0"/>
              <a:buChar char="•"/>
            </a:pPr>
            <a:r>
              <a:rPr lang="en-US" sz="2600" dirty="0">
                <a:solidFill>
                  <a:srgbClr val="23566C"/>
                </a:solidFill>
                <a:latin typeface="OpenDyslexic" charset="0"/>
                <a:ea typeface="OpenDyslexic" charset="0"/>
                <a:cs typeface="OpenDyslexic" charset="0"/>
              </a:rPr>
              <a:t>State why the dialysis fluid has to be constantly replaced.</a:t>
            </a:r>
          </a:p>
          <a:p>
            <a:pPr marL="571500" indent="-571500">
              <a:buFont typeface="Arial" charset="0"/>
              <a:buChar char="•"/>
            </a:pPr>
            <a:r>
              <a:rPr lang="en-US" sz="2600" dirty="0">
                <a:solidFill>
                  <a:srgbClr val="23566C"/>
                </a:solidFill>
                <a:latin typeface="OpenDyslexic" charset="0"/>
                <a:ea typeface="OpenDyslexic" charset="0"/>
                <a:cs typeface="OpenDyslexic" charset="0"/>
              </a:rPr>
              <a:t>Explain why during some dialysis treatments calcium ions diffuse from the patient’s blood into the dialysis fluid but during others they diffuse from the dialysis fluid into the patient’s blood</a:t>
            </a:r>
            <a:r>
              <a:rPr lang="en-US" sz="2600" dirty="0" smtClean="0">
                <a:solidFill>
                  <a:srgbClr val="23566C"/>
                </a:solidFill>
                <a:latin typeface="OpenDyslexic" charset="0"/>
                <a:ea typeface="OpenDyslexic" charset="0"/>
                <a:cs typeface="OpenDyslexic" charset="0"/>
              </a:rPr>
              <a:t>.</a:t>
            </a:r>
            <a:endParaRPr lang="en-US" sz="2600" dirty="0" smtClean="0">
              <a:solidFill>
                <a:srgbClr val="23566C"/>
              </a:solidFill>
              <a:latin typeface="OpenDyslexic" charset="0"/>
              <a:ea typeface="OpenDyslexic" charset="0"/>
              <a:cs typeface="OpenDyslexic" charset="0"/>
            </a:endParaRPr>
          </a:p>
          <a:p>
            <a:pPr algn="l"/>
            <a:r>
              <a:rPr lang="en-US" sz="2600" dirty="0" smtClean="0">
                <a:solidFill>
                  <a:srgbClr val="23566C"/>
                </a:solidFill>
                <a:latin typeface="OpenDyslexic" charset="0"/>
                <a:ea typeface="OpenDyslexic" charset="0"/>
                <a:cs typeface="OpenDyslexic" charset="0"/>
              </a:rPr>
              <a:t> </a:t>
            </a:r>
            <a:endParaRPr lang="en-US" sz="2600" dirty="0">
              <a:solidFill>
                <a:srgbClr val="23566C"/>
              </a:solidFill>
              <a:latin typeface="OpenDyslexic" charset="0"/>
              <a:ea typeface="OpenDyslexic" charset="0"/>
              <a:cs typeface="OpenDyslexic" charset="0"/>
            </a:endParaRPr>
          </a:p>
          <a:p>
            <a:pPr algn="l"/>
            <a:endParaRPr lang="en-US" sz="2600" dirty="0" smtClean="0">
              <a:solidFill>
                <a:srgbClr val="23566C"/>
              </a:solidFill>
              <a:latin typeface="OpenDyslexic" charset="0"/>
              <a:ea typeface="OpenDyslexic" charset="0"/>
              <a:cs typeface="OpenDyslexic" charset="0"/>
            </a:endParaRPr>
          </a:p>
        </p:txBody>
      </p:sp>
    </p:spTree>
    <p:extLst>
      <p:ext uri="{BB962C8B-B14F-4D97-AF65-F5344CB8AC3E}">
        <p14:creationId xmlns:p14="http://schemas.microsoft.com/office/powerpoint/2010/main" val="17752137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1711" y="1285580"/>
            <a:ext cx="9000277" cy="5312229"/>
          </a:xfrm>
          <a:prstGeom prst="rect">
            <a:avLst/>
          </a:prstGeom>
          <a:noFill/>
          <a:ln>
            <a:noFill/>
          </a:ln>
        </p:spPr>
        <p:txBody>
          <a:bodyPr wrap="square" rtlCol="0" anchor="t" anchorCtr="0">
            <a:normAutofit/>
          </a:bodyPr>
          <a:lstStyle/>
          <a:p>
            <a:pPr marL="571500" indent="-571500">
              <a:buFont typeface="Arial" charset="0"/>
              <a:buChar char="•"/>
            </a:pPr>
            <a:r>
              <a:rPr lang="en-US" sz="4000" dirty="0" smtClean="0">
                <a:solidFill>
                  <a:srgbClr val="23566C"/>
                </a:solidFill>
                <a:latin typeface="OpenDyslexic" charset="0"/>
                <a:ea typeface="OpenDyslexic" charset="0"/>
                <a:cs typeface="OpenDyslexic" charset="0"/>
              </a:rPr>
              <a:t>During sexual reproduction, two individuals produce offspring that have genetic characteristics from both parents.</a:t>
            </a:r>
            <a:endParaRPr lang="en-US" sz="4000" dirty="0">
              <a:solidFill>
                <a:srgbClr val="23566C"/>
              </a:solidFill>
              <a:latin typeface="OpenDyslexic" charset="0"/>
              <a:ea typeface="OpenDyslexic" charset="0"/>
              <a:cs typeface="OpenDyslexic" charset="0"/>
            </a:endParaRPr>
          </a:p>
          <a:p>
            <a:pPr marL="571500" indent="-571500">
              <a:buFont typeface="Arial" charset="0"/>
              <a:buChar char="•"/>
            </a:pPr>
            <a:r>
              <a:rPr lang="en-US" sz="4000" dirty="0" smtClean="0">
                <a:solidFill>
                  <a:srgbClr val="23566C"/>
                </a:solidFill>
                <a:latin typeface="OpenDyslexic" charset="0"/>
                <a:ea typeface="OpenDyslexic" charset="0"/>
                <a:cs typeface="OpenDyslexic" charset="0"/>
              </a:rPr>
              <a:t>Sex cells contain half the amount of genetic material that body cells contain.</a:t>
            </a:r>
          </a:p>
        </p:txBody>
      </p:sp>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92500" lnSpcReduction="20000"/>
          </a:bodyPr>
          <a:lstStyle/>
          <a:p>
            <a:pPr marL="457200" indent="-457200">
              <a:buFont typeface="Wingdings" charset="2"/>
              <a:buChar char="q"/>
            </a:pPr>
            <a:r>
              <a:rPr lang="en-US" dirty="0">
                <a:latin typeface="OpenDyslexic" charset="0"/>
                <a:ea typeface="OpenDyslexic" charset="0"/>
                <a:cs typeface="OpenDyslexic" charset="0"/>
              </a:rPr>
              <a:t> I know the function of the reproductive system </a:t>
            </a:r>
          </a:p>
          <a:p>
            <a:pPr marL="457200" indent="-457200">
              <a:buFont typeface="Wingdings" charset="2"/>
              <a:buChar char="q"/>
            </a:pPr>
            <a:r>
              <a:rPr lang="en-US" dirty="0">
                <a:latin typeface="OpenDyslexic" charset="0"/>
                <a:ea typeface="OpenDyslexic" charset="0"/>
                <a:cs typeface="OpenDyslexic" charset="0"/>
              </a:rPr>
              <a:t> I have an idea what the male and female reproductive organs are.</a:t>
            </a:r>
            <a:endParaRPr lang="en-US" dirty="0">
              <a:latin typeface="OpenDyslexic" charset="0"/>
              <a:ea typeface="OpenDyslexic" charset="0"/>
              <a:cs typeface="OpenDyslexic" charset="0"/>
            </a:endParaRPr>
          </a:p>
        </p:txBody>
      </p:sp>
      <p:sp>
        <p:nvSpPr>
          <p:cNvPr id="17" name="Text Placeholder 2">
            <a:extLst>
              <a:ext uri="{FF2B5EF4-FFF2-40B4-BE49-F238E27FC236}">
                <a16:creationId xmlns="" xmlns:a16="http://schemas.microsoft.com/office/drawing/2014/main" id="{B46A740C-1075-EC46-BFE5-88B5B2C2076E}"/>
              </a:ext>
            </a:extLst>
          </p:cNvPr>
          <p:cNvSpPr>
            <a:spLocks noGrp="1"/>
          </p:cNvSpPr>
          <p:nvPr>
            <p:ph type="body" sz="quarter" idx="21"/>
          </p:nvPr>
        </p:nvSpPr>
        <p:spPr>
          <a:xfrm>
            <a:off x="9656575" y="288309"/>
            <a:ext cx="2162572" cy="288424"/>
          </a:xfrm>
        </p:spPr>
        <p:txBody>
          <a:bodyPr/>
          <a:lstStyle/>
          <a:p>
            <a:endParaRPr lang="en-US" dirty="0"/>
          </a:p>
        </p:txBody>
      </p:sp>
      <p:sp>
        <p:nvSpPr>
          <p:cNvPr id="18" name="Text Placeholder 3">
            <a:extLst>
              <a:ext uri="{FF2B5EF4-FFF2-40B4-BE49-F238E27FC236}">
                <a16:creationId xmlns="" xmlns:a16="http://schemas.microsoft.com/office/drawing/2014/main" id="{6381057B-6582-744A-BF83-D99850F4C2FE}"/>
              </a:ext>
            </a:extLst>
          </p:cNvPr>
          <p:cNvSpPr>
            <a:spLocks noGrp="1"/>
          </p:cNvSpPr>
          <p:nvPr>
            <p:ph type="body" sz="quarter" idx="18"/>
          </p:nvPr>
        </p:nvSpPr>
        <p:spPr>
          <a:xfrm>
            <a:off x="9659360" y="572621"/>
            <a:ext cx="2159787" cy="951379"/>
          </a:xfrm>
        </p:spPr>
        <p:txBody>
          <a:bodyPr/>
          <a:lstStyle/>
          <a:p>
            <a:pPr marL="171450" indent="-171450">
              <a:buFont typeface="Arial" charset="0"/>
              <a:buChar char="•"/>
            </a:pPr>
            <a:r>
              <a:rPr lang="en-US" dirty="0" smtClean="0"/>
              <a:t>What is a sex cell?</a:t>
            </a:r>
          </a:p>
          <a:p>
            <a:pPr marL="171450" indent="-171450">
              <a:buFont typeface="Arial" charset="0"/>
              <a:buChar char="•"/>
            </a:pPr>
            <a:r>
              <a:rPr lang="en-US" dirty="0" smtClean="0"/>
              <a:t>Why does a sex cell have half the amount of genetic information?</a:t>
            </a:r>
            <a:endParaRPr lang="en-US" dirty="0"/>
          </a:p>
        </p:txBody>
      </p:sp>
    </p:spTree>
    <p:extLst>
      <p:ext uri="{BB962C8B-B14F-4D97-AF65-F5344CB8AC3E}">
        <p14:creationId xmlns:p14="http://schemas.microsoft.com/office/powerpoint/2010/main" val="7022635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1711" y="1285580"/>
            <a:ext cx="6225607" cy="5312229"/>
          </a:xfrm>
          <a:prstGeom prst="rect">
            <a:avLst/>
          </a:prstGeom>
          <a:noFill/>
          <a:ln>
            <a:noFill/>
          </a:ln>
        </p:spPr>
        <p:txBody>
          <a:bodyPr wrap="square" rtlCol="0" anchor="t" anchorCtr="0">
            <a:normAutofit fontScale="92500" lnSpcReduction="10000"/>
          </a:bodyPr>
          <a:lstStyle/>
          <a:p>
            <a:pPr marL="571500" indent="-571500">
              <a:buFont typeface="Arial" charset="0"/>
              <a:buChar char="•"/>
            </a:pPr>
            <a:r>
              <a:rPr lang="en-US" sz="4000" dirty="0" smtClean="0">
                <a:solidFill>
                  <a:srgbClr val="23566C"/>
                </a:solidFill>
                <a:latin typeface="OpenDyslexic" charset="0"/>
                <a:ea typeface="OpenDyslexic" charset="0"/>
                <a:cs typeface="OpenDyslexic" charset="0"/>
              </a:rPr>
              <a:t>The female sex cell is the ovum (egg)</a:t>
            </a:r>
          </a:p>
          <a:p>
            <a:pPr marL="571500" indent="-571500">
              <a:buFont typeface="Arial" charset="0"/>
              <a:buChar char="•"/>
            </a:pPr>
            <a:r>
              <a:rPr lang="en-US" sz="4000" dirty="0" smtClean="0">
                <a:solidFill>
                  <a:srgbClr val="23566C"/>
                </a:solidFill>
                <a:latin typeface="OpenDyslexic" charset="0"/>
                <a:ea typeface="OpenDyslexic" charset="0"/>
                <a:cs typeface="OpenDyslexic" charset="0"/>
              </a:rPr>
              <a:t>The male sex cell is the sperm.</a:t>
            </a:r>
          </a:p>
          <a:p>
            <a:pPr marL="571500" indent="-571500">
              <a:buFont typeface="Arial" charset="0"/>
              <a:buChar char="•"/>
            </a:pPr>
            <a:r>
              <a:rPr lang="en-US" sz="4000" dirty="0" smtClean="0">
                <a:solidFill>
                  <a:srgbClr val="23566C"/>
                </a:solidFill>
                <a:latin typeface="OpenDyslexic" charset="0"/>
                <a:ea typeface="OpenDyslexic" charset="0"/>
                <a:cs typeface="OpenDyslexic" charset="0"/>
              </a:rPr>
              <a:t>When an egg and sperm come together, the now </a:t>
            </a:r>
            <a:r>
              <a:rPr lang="en-US" sz="4000" dirty="0" err="1" smtClean="0">
                <a:solidFill>
                  <a:srgbClr val="23566C"/>
                </a:solidFill>
                <a:latin typeface="OpenDyslexic" charset="0"/>
                <a:ea typeface="OpenDyslexic" charset="0"/>
                <a:cs typeface="OpenDyslexic" charset="0"/>
              </a:rPr>
              <a:t>fertilised</a:t>
            </a:r>
            <a:r>
              <a:rPr lang="en-US" sz="4000" dirty="0" smtClean="0">
                <a:solidFill>
                  <a:srgbClr val="23566C"/>
                </a:solidFill>
                <a:latin typeface="OpenDyslexic" charset="0"/>
                <a:ea typeface="OpenDyslexic" charset="0"/>
                <a:cs typeface="OpenDyslexic" charset="0"/>
              </a:rPr>
              <a:t> egg contains a full set of chromosomes.</a:t>
            </a:r>
          </a:p>
        </p:txBody>
      </p:sp>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92500" lnSpcReduction="20000"/>
          </a:bodyPr>
          <a:lstStyle/>
          <a:p>
            <a:pPr marL="457200" indent="-457200">
              <a:buFont typeface="Wingdings" charset="2"/>
              <a:buChar char="q"/>
            </a:pPr>
            <a:r>
              <a:rPr lang="en-US" dirty="0">
                <a:latin typeface="OpenDyslexic" charset="0"/>
                <a:ea typeface="OpenDyslexic" charset="0"/>
                <a:cs typeface="OpenDyslexic" charset="0"/>
              </a:rPr>
              <a:t> I know the function of the reproductive system </a:t>
            </a:r>
          </a:p>
          <a:p>
            <a:pPr marL="457200" indent="-457200">
              <a:buFont typeface="Wingdings" charset="2"/>
              <a:buChar char="q"/>
            </a:pPr>
            <a:r>
              <a:rPr lang="en-US" dirty="0">
                <a:latin typeface="OpenDyslexic" charset="0"/>
                <a:ea typeface="OpenDyslexic" charset="0"/>
                <a:cs typeface="OpenDyslexic" charset="0"/>
              </a:rPr>
              <a:t> I have an idea what the male and female reproductive organs are.</a:t>
            </a:r>
            <a:endParaRPr lang="en-US" dirty="0">
              <a:latin typeface="OpenDyslexic" charset="0"/>
              <a:ea typeface="OpenDyslexic" charset="0"/>
              <a:cs typeface="OpenDyslexic" charset="0"/>
            </a:endParaRPr>
          </a:p>
        </p:txBody>
      </p:sp>
      <p:sp>
        <p:nvSpPr>
          <p:cNvPr id="17" name="Text Placeholder 2">
            <a:extLst>
              <a:ext uri="{FF2B5EF4-FFF2-40B4-BE49-F238E27FC236}">
                <a16:creationId xmlns="" xmlns:a16="http://schemas.microsoft.com/office/drawing/2014/main" id="{B46A740C-1075-EC46-BFE5-88B5B2C2076E}"/>
              </a:ext>
            </a:extLst>
          </p:cNvPr>
          <p:cNvSpPr>
            <a:spLocks noGrp="1"/>
          </p:cNvSpPr>
          <p:nvPr>
            <p:ph type="body" sz="quarter" idx="21"/>
          </p:nvPr>
        </p:nvSpPr>
        <p:spPr>
          <a:xfrm>
            <a:off x="9656575" y="288309"/>
            <a:ext cx="2162572" cy="288424"/>
          </a:xfrm>
        </p:spPr>
        <p:txBody>
          <a:bodyPr/>
          <a:lstStyle/>
          <a:p>
            <a:endParaRPr lang="en-US" dirty="0"/>
          </a:p>
        </p:txBody>
      </p:sp>
      <p:sp>
        <p:nvSpPr>
          <p:cNvPr id="18" name="Text Placeholder 3">
            <a:extLst>
              <a:ext uri="{FF2B5EF4-FFF2-40B4-BE49-F238E27FC236}">
                <a16:creationId xmlns="" xmlns:a16="http://schemas.microsoft.com/office/drawing/2014/main" id="{6381057B-6582-744A-BF83-D99850F4C2FE}"/>
              </a:ext>
            </a:extLst>
          </p:cNvPr>
          <p:cNvSpPr>
            <a:spLocks noGrp="1"/>
          </p:cNvSpPr>
          <p:nvPr>
            <p:ph type="body" sz="quarter" idx="18"/>
          </p:nvPr>
        </p:nvSpPr>
        <p:spPr>
          <a:xfrm>
            <a:off x="9659360" y="572621"/>
            <a:ext cx="2159787" cy="951379"/>
          </a:xfrm>
        </p:spPr>
        <p:txBody>
          <a:bodyPr/>
          <a:lstStyle/>
          <a:p>
            <a:pPr marL="171450" indent="-171450">
              <a:buFont typeface="Arial" charset="0"/>
              <a:buChar char="•"/>
            </a:pPr>
            <a:r>
              <a:rPr lang="en-US" dirty="0" smtClean="0"/>
              <a:t>What is a sex cell?</a:t>
            </a:r>
          </a:p>
          <a:p>
            <a:pPr marL="171450" indent="-171450">
              <a:buFont typeface="Arial" charset="0"/>
              <a:buChar char="•"/>
            </a:pPr>
            <a:r>
              <a:rPr lang="en-US" dirty="0" smtClean="0"/>
              <a:t>Why does a sex cell have half the amount of genetic information?</a:t>
            </a:r>
            <a:endParaRPr lang="en-US" dirty="0"/>
          </a:p>
        </p:txBody>
      </p:sp>
      <p:pic>
        <p:nvPicPr>
          <p:cNvPr id="5" name="Picture 4"/>
          <p:cNvPicPr>
            <a:picLocks noChangeAspect="1"/>
          </p:cNvPicPr>
          <p:nvPr/>
        </p:nvPicPr>
        <p:blipFill>
          <a:blip r:embed="rId3"/>
          <a:stretch>
            <a:fillRect/>
          </a:stretch>
        </p:blipFill>
        <p:spPr>
          <a:xfrm>
            <a:off x="6572983" y="1808312"/>
            <a:ext cx="5246164" cy="3739941"/>
          </a:xfrm>
          <a:prstGeom prst="rect">
            <a:avLst/>
          </a:prstGeom>
        </p:spPr>
      </p:pic>
    </p:spTree>
    <p:extLst>
      <p:ext uri="{BB962C8B-B14F-4D97-AF65-F5344CB8AC3E}">
        <p14:creationId xmlns:p14="http://schemas.microsoft.com/office/powerpoint/2010/main" val="15302014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56663" y="984623"/>
            <a:ext cx="10754567" cy="4412130"/>
          </a:xfrm>
          <a:prstGeom prst="rect">
            <a:avLst/>
          </a:prstGeom>
        </p:spPr>
      </p:pic>
    </p:spTree>
    <p:extLst>
      <p:ext uri="{BB962C8B-B14F-4D97-AF65-F5344CB8AC3E}">
        <p14:creationId xmlns:p14="http://schemas.microsoft.com/office/powerpoint/2010/main" val="21398934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92500" lnSpcReduction="20000"/>
          </a:bodyPr>
          <a:lstStyle/>
          <a:p>
            <a:pPr marL="457200" indent="-457200">
              <a:buFont typeface="Wingdings" charset="2"/>
              <a:buChar char="q"/>
            </a:pPr>
            <a:r>
              <a:rPr lang="en-US" dirty="0">
                <a:latin typeface="OpenDyslexic" charset="0"/>
                <a:ea typeface="OpenDyslexic" charset="0"/>
                <a:cs typeface="OpenDyslexic" charset="0"/>
              </a:rPr>
              <a:t> I know the function of the reproductive system </a:t>
            </a:r>
          </a:p>
          <a:p>
            <a:pPr marL="457200" indent="-457200">
              <a:buFont typeface="Wingdings" charset="2"/>
              <a:buChar char="q"/>
            </a:pPr>
            <a:r>
              <a:rPr lang="en-US" dirty="0">
                <a:latin typeface="OpenDyslexic" charset="0"/>
                <a:ea typeface="OpenDyslexic" charset="0"/>
                <a:cs typeface="OpenDyslexic" charset="0"/>
              </a:rPr>
              <a:t> I have an idea what the male and female reproductive organs are.</a:t>
            </a:r>
            <a:endParaRPr lang="en-US" dirty="0">
              <a:latin typeface="OpenDyslexic" charset="0"/>
              <a:ea typeface="OpenDyslexic" charset="0"/>
              <a:cs typeface="OpenDyslexic" charset="0"/>
            </a:endParaRPr>
          </a:p>
        </p:txBody>
      </p:sp>
      <p:sp>
        <p:nvSpPr>
          <p:cNvPr id="17" name="Text Placeholder 2">
            <a:extLst>
              <a:ext uri="{FF2B5EF4-FFF2-40B4-BE49-F238E27FC236}">
                <a16:creationId xmlns="" xmlns:a16="http://schemas.microsoft.com/office/drawing/2014/main" id="{B46A740C-1075-EC46-BFE5-88B5B2C2076E}"/>
              </a:ext>
            </a:extLst>
          </p:cNvPr>
          <p:cNvSpPr>
            <a:spLocks noGrp="1"/>
          </p:cNvSpPr>
          <p:nvPr>
            <p:ph type="body" sz="quarter" idx="21"/>
          </p:nvPr>
        </p:nvSpPr>
        <p:spPr>
          <a:xfrm>
            <a:off x="9656575" y="288309"/>
            <a:ext cx="2162572" cy="288424"/>
          </a:xfrm>
        </p:spPr>
        <p:txBody>
          <a:bodyPr/>
          <a:lstStyle/>
          <a:p>
            <a:endParaRPr lang="en-US" dirty="0"/>
          </a:p>
        </p:txBody>
      </p:sp>
      <p:sp>
        <p:nvSpPr>
          <p:cNvPr id="18" name="Text Placeholder 3">
            <a:extLst>
              <a:ext uri="{FF2B5EF4-FFF2-40B4-BE49-F238E27FC236}">
                <a16:creationId xmlns="" xmlns:a16="http://schemas.microsoft.com/office/drawing/2014/main" id="{6381057B-6582-744A-BF83-D99850F4C2FE}"/>
              </a:ext>
            </a:extLst>
          </p:cNvPr>
          <p:cNvSpPr>
            <a:spLocks noGrp="1"/>
          </p:cNvSpPr>
          <p:nvPr>
            <p:ph type="body" sz="quarter" idx="18"/>
          </p:nvPr>
        </p:nvSpPr>
        <p:spPr>
          <a:xfrm>
            <a:off x="9659360" y="572621"/>
            <a:ext cx="2159787" cy="951379"/>
          </a:xfrm>
        </p:spPr>
        <p:txBody>
          <a:bodyPr/>
          <a:lstStyle/>
          <a:p>
            <a:pPr marL="171450" indent="-171450">
              <a:buFont typeface="Arial" charset="0"/>
              <a:buChar char="•"/>
            </a:pPr>
            <a:r>
              <a:rPr lang="en-US" dirty="0" smtClean="0"/>
              <a:t>What is a sex cell?</a:t>
            </a:r>
          </a:p>
          <a:p>
            <a:pPr marL="171450" indent="-171450">
              <a:buFont typeface="Arial" charset="0"/>
              <a:buChar char="•"/>
            </a:pPr>
            <a:r>
              <a:rPr lang="en-US" dirty="0" smtClean="0"/>
              <a:t>Why does a sex cell have half the amount of genetic information?</a:t>
            </a:r>
            <a:endParaRPr lang="en-US"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2892" t="6340" r="23186" b="6078"/>
          <a:stretch/>
        </p:blipFill>
        <p:spPr>
          <a:xfrm rot="5400000">
            <a:off x="1773567" y="-447910"/>
            <a:ext cx="5676988" cy="8490139"/>
          </a:xfrm>
          <a:prstGeom prst="rect">
            <a:avLst/>
          </a:prstGeom>
        </p:spPr>
      </p:pic>
    </p:spTree>
    <p:extLst>
      <p:ext uri="{BB962C8B-B14F-4D97-AF65-F5344CB8AC3E}">
        <p14:creationId xmlns:p14="http://schemas.microsoft.com/office/powerpoint/2010/main" val="5663802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92500" lnSpcReduction="20000"/>
          </a:bodyPr>
          <a:lstStyle/>
          <a:p>
            <a:pPr marL="457200" indent="-457200">
              <a:buFont typeface="Wingdings" charset="2"/>
              <a:buChar char="q"/>
            </a:pPr>
            <a:r>
              <a:rPr lang="en-US" dirty="0">
                <a:latin typeface="OpenDyslexic" charset="0"/>
                <a:ea typeface="OpenDyslexic" charset="0"/>
                <a:cs typeface="OpenDyslexic" charset="0"/>
              </a:rPr>
              <a:t> I know the function of the reproductive system </a:t>
            </a:r>
          </a:p>
          <a:p>
            <a:pPr marL="457200" indent="-457200">
              <a:buFont typeface="Wingdings" charset="2"/>
              <a:buChar char="q"/>
            </a:pPr>
            <a:r>
              <a:rPr lang="en-US" dirty="0">
                <a:latin typeface="OpenDyslexic" charset="0"/>
                <a:ea typeface="OpenDyslexic" charset="0"/>
                <a:cs typeface="OpenDyslexic" charset="0"/>
              </a:rPr>
              <a:t> I have an idea what the male and female reproductive organs are.</a:t>
            </a:r>
            <a:endParaRPr lang="en-US" dirty="0">
              <a:latin typeface="OpenDyslexic" charset="0"/>
              <a:ea typeface="OpenDyslexic" charset="0"/>
              <a:cs typeface="OpenDyslexic" charset="0"/>
            </a:endParaRPr>
          </a:p>
        </p:txBody>
      </p:sp>
      <p:sp>
        <p:nvSpPr>
          <p:cNvPr id="17" name="Text Placeholder 2">
            <a:extLst>
              <a:ext uri="{FF2B5EF4-FFF2-40B4-BE49-F238E27FC236}">
                <a16:creationId xmlns="" xmlns:a16="http://schemas.microsoft.com/office/drawing/2014/main" id="{B46A740C-1075-EC46-BFE5-88B5B2C2076E}"/>
              </a:ext>
            </a:extLst>
          </p:cNvPr>
          <p:cNvSpPr>
            <a:spLocks noGrp="1"/>
          </p:cNvSpPr>
          <p:nvPr>
            <p:ph type="body" sz="quarter" idx="21"/>
          </p:nvPr>
        </p:nvSpPr>
        <p:spPr>
          <a:xfrm>
            <a:off x="9656575" y="288309"/>
            <a:ext cx="2162572" cy="288424"/>
          </a:xfrm>
        </p:spPr>
        <p:txBody>
          <a:bodyPr/>
          <a:lstStyle/>
          <a:p>
            <a:endParaRPr lang="en-US" dirty="0"/>
          </a:p>
        </p:txBody>
      </p:sp>
      <p:sp>
        <p:nvSpPr>
          <p:cNvPr id="18" name="Text Placeholder 3">
            <a:extLst>
              <a:ext uri="{FF2B5EF4-FFF2-40B4-BE49-F238E27FC236}">
                <a16:creationId xmlns="" xmlns:a16="http://schemas.microsoft.com/office/drawing/2014/main" id="{6381057B-6582-744A-BF83-D99850F4C2FE}"/>
              </a:ext>
            </a:extLst>
          </p:cNvPr>
          <p:cNvSpPr>
            <a:spLocks noGrp="1"/>
          </p:cNvSpPr>
          <p:nvPr>
            <p:ph type="body" sz="quarter" idx="18"/>
          </p:nvPr>
        </p:nvSpPr>
        <p:spPr>
          <a:xfrm>
            <a:off x="9659360" y="572621"/>
            <a:ext cx="2159787" cy="951379"/>
          </a:xfrm>
        </p:spPr>
        <p:txBody>
          <a:bodyPr/>
          <a:lstStyle/>
          <a:p>
            <a:pPr marL="171450" indent="-171450">
              <a:buFont typeface="Arial" charset="0"/>
              <a:buChar char="•"/>
            </a:pPr>
            <a:r>
              <a:rPr lang="en-US" dirty="0" smtClean="0"/>
              <a:t>What is a sex cell?</a:t>
            </a:r>
          </a:p>
          <a:p>
            <a:pPr marL="171450" indent="-171450">
              <a:buFont typeface="Arial" charset="0"/>
              <a:buChar char="•"/>
            </a:pPr>
            <a:r>
              <a:rPr lang="en-US" dirty="0" smtClean="0"/>
              <a:t>Why does a sex cell have half the amount of genetic information?</a:t>
            </a:r>
            <a:endParaRPr lang="en-US"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35441" t="2419" r="24755" b="8954"/>
          <a:stretch/>
        </p:blipFill>
        <p:spPr>
          <a:xfrm rot="5400000">
            <a:off x="2203737" y="-893491"/>
            <a:ext cx="5582753" cy="9322924"/>
          </a:xfrm>
          <a:prstGeom prst="rect">
            <a:avLst/>
          </a:prstGeom>
        </p:spPr>
      </p:pic>
    </p:spTree>
    <p:extLst>
      <p:ext uri="{BB962C8B-B14F-4D97-AF65-F5344CB8AC3E}">
        <p14:creationId xmlns:p14="http://schemas.microsoft.com/office/powerpoint/2010/main" val="15383025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t="3508" b="4327"/>
          <a:stretch/>
        </p:blipFill>
        <p:spPr>
          <a:xfrm>
            <a:off x="318992" y="286870"/>
            <a:ext cx="9380820" cy="6384643"/>
          </a:xfrm>
          <a:prstGeom prst="rect">
            <a:avLst/>
          </a:prstGeom>
        </p:spPr>
      </p:pic>
    </p:spTree>
    <p:extLst>
      <p:ext uri="{BB962C8B-B14F-4D97-AF65-F5344CB8AC3E}">
        <p14:creationId xmlns:p14="http://schemas.microsoft.com/office/powerpoint/2010/main" val="9259672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B46A740C-1075-EC46-BFE5-88B5B2C2076E}"/>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 xmlns:a16="http://schemas.microsoft.com/office/drawing/2014/main" id="{6381057B-6582-744A-BF83-D99850F4C2FE}"/>
              </a:ext>
            </a:extLst>
          </p:cNvPr>
          <p:cNvSpPr>
            <a:spLocks noGrp="1"/>
          </p:cNvSpPr>
          <p:nvPr>
            <p:ph type="body" sz="quarter" idx="18"/>
          </p:nvPr>
        </p:nvSpPr>
        <p:spPr/>
        <p:txBody>
          <a:bodyPr/>
          <a:lstStyle/>
          <a:p>
            <a:pPr marL="171450" indent="-171450">
              <a:buFont typeface="Arial" charset="0"/>
              <a:buChar char="•"/>
            </a:pPr>
            <a:r>
              <a:rPr lang="en-US" dirty="0" smtClean="0"/>
              <a:t>Why is learning about the excretory system important?</a:t>
            </a:r>
            <a:endParaRPr lang="en-US" dirty="0"/>
          </a:p>
        </p:txBody>
      </p:sp>
      <p:sp>
        <p:nvSpPr>
          <p:cNvPr id="13" name="Rectangle 12"/>
          <p:cNvSpPr/>
          <p:nvPr/>
        </p:nvSpPr>
        <p:spPr>
          <a:xfrm>
            <a:off x="559283" y="1055178"/>
            <a:ext cx="9018105" cy="6370975"/>
          </a:xfrm>
          <a:prstGeom prst="rect">
            <a:avLst/>
          </a:prstGeom>
        </p:spPr>
        <p:txBody>
          <a:bodyPr wrap="square">
            <a:spAutoFit/>
          </a:bodyPr>
          <a:lstStyle/>
          <a:p>
            <a:r>
              <a:rPr lang="en-US" sz="3000" dirty="0" smtClean="0">
                <a:solidFill>
                  <a:srgbClr val="23566C"/>
                </a:solidFill>
                <a:latin typeface="OpenDyslexic" charset="0"/>
                <a:ea typeface="OpenDyslexic" charset="0"/>
                <a:cs typeface="OpenDyslexic" charset="0"/>
              </a:rPr>
              <a:t>We all have </a:t>
            </a:r>
            <a:r>
              <a:rPr lang="en-US" sz="3000" dirty="0" smtClean="0">
                <a:solidFill>
                  <a:srgbClr val="23566C"/>
                </a:solidFill>
                <a:latin typeface="OpenDyslexic" charset="0"/>
                <a:ea typeface="OpenDyslexic" charset="0"/>
                <a:cs typeface="OpenDyslexic" charset="0"/>
              </a:rPr>
              <a:t>reproductive systems</a:t>
            </a:r>
            <a:r>
              <a:rPr lang="en-US" sz="3000" dirty="0" smtClean="0">
                <a:solidFill>
                  <a:srgbClr val="23566C"/>
                </a:solidFill>
                <a:latin typeface="OpenDyslexic" charset="0"/>
                <a:ea typeface="OpenDyslexic" charset="0"/>
                <a:cs typeface="OpenDyslexic" charset="0"/>
              </a:rPr>
              <a:t>.</a:t>
            </a:r>
          </a:p>
          <a:p>
            <a:endParaRPr lang="en-US" sz="3000" dirty="0">
              <a:solidFill>
                <a:srgbClr val="23566C"/>
              </a:solidFill>
              <a:latin typeface="OpenDyslexic" charset="0"/>
              <a:ea typeface="OpenDyslexic" charset="0"/>
              <a:cs typeface="OpenDyslexic" charset="0"/>
            </a:endParaRPr>
          </a:p>
          <a:p>
            <a:r>
              <a:rPr lang="en-US" sz="3000" dirty="0" smtClean="0">
                <a:solidFill>
                  <a:srgbClr val="23566C"/>
                </a:solidFill>
                <a:latin typeface="OpenDyslexic" charset="0"/>
                <a:ea typeface="OpenDyslexic" charset="0"/>
                <a:cs typeface="OpenDyslexic" charset="0"/>
              </a:rPr>
              <a:t>Of all of the body systems, you will probably be required to make the most decisions about your reproductive health.</a:t>
            </a:r>
          </a:p>
          <a:p>
            <a:endParaRPr lang="en-US" sz="3000" dirty="0">
              <a:solidFill>
                <a:srgbClr val="23566C"/>
              </a:solidFill>
              <a:latin typeface="OpenDyslexic" charset="0"/>
              <a:ea typeface="OpenDyslexic" charset="0"/>
              <a:cs typeface="OpenDyslexic" charset="0"/>
            </a:endParaRPr>
          </a:p>
          <a:p>
            <a:r>
              <a:rPr lang="en-US" sz="3000" dirty="0" smtClean="0">
                <a:solidFill>
                  <a:srgbClr val="23566C"/>
                </a:solidFill>
                <a:latin typeface="OpenDyslexic" charset="0"/>
                <a:ea typeface="OpenDyslexic" charset="0"/>
                <a:cs typeface="OpenDyslexic" charset="0"/>
              </a:rPr>
              <a:t>Women’s reproductive systems are impacted significantly by contraceptives of all kinds, and understanding how they act is extremely important.</a:t>
            </a:r>
            <a:endParaRPr lang="en-US" sz="3000" dirty="0" smtClean="0">
              <a:solidFill>
                <a:srgbClr val="23566C"/>
              </a:solidFill>
              <a:latin typeface="OpenDyslexic" charset="0"/>
              <a:ea typeface="OpenDyslexic" charset="0"/>
              <a:cs typeface="OpenDyslexic" charset="0"/>
            </a:endParaRPr>
          </a:p>
          <a:p>
            <a:endParaRPr lang="en-US" sz="3600" dirty="0">
              <a:solidFill>
                <a:srgbClr val="23566C"/>
              </a:solidFill>
              <a:latin typeface="OpenDyslexic" charset="0"/>
              <a:ea typeface="OpenDyslexic" charset="0"/>
              <a:cs typeface="OpenDyslexic" charset="0"/>
            </a:endParaRPr>
          </a:p>
          <a:p>
            <a:endParaRPr lang="en-US" sz="3600" dirty="0" smtClean="0">
              <a:solidFill>
                <a:srgbClr val="23566C"/>
              </a:solidFill>
              <a:latin typeface="OpenDyslexic" charset="0"/>
              <a:ea typeface="OpenDyslexic" charset="0"/>
              <a:cs typeface="OpenDyslexic" charset="0"/>
            </a:endParaRPr>
          </a:p>
          <a:p>
            <a:endParaRPr lang="en-US" sz="3600" dirty="0">
              <a:solidFill>
                <a:srgbClr val="23566C"/>
              </a:solidFill>
              <a:latin typeface="OpenDyslexic" charset="0"/>
              <a:ea typeface="OpenDyslexic" charset="0"/>
              <a:cs typeface="OpenDyslexic" charset="0"/>
            </a:endParaRPr>
          </a:p>
        </p:txBody>
      </p:sp>
      <p:sp>
        <p:nvSpPr>
          <p:cNvPr id="5" name="Text Placeholder 4"/>
          <p:cNvSpPr>
            <a:spLocks noGrp="1"/>
          </p:cNvSpPr>
          <p:nvPr>
            <p:ph type="body" sz="quarter" idx="14"/>
          </p:nvPr>
        </p:nvSpPr>
        <p:spPr/>
        <p:txBody>
          <a:bodyPr/>
          <a:lstStyle/>
          <a:p>
            <a:endParaRPr lang="en-US"/>
          </a:p>
        </p:txBody>
      </p:sp>
      <p:sp>
        <p:nvSpPr>
          <p:cNvPr id="7" name="Text Placeholder 6"/>
          <p:cNvSpPr>
            <a:spLocks noGrp="1"/>
          </p:cNvSpPr>
          <p:nvPr>
            <p:ph type="body" sz="quarter" idx="14"/>
          </p:nvPr>
        </p:nvSpPr>
        <p:spPr/>
        <p:txBody>
          <a:bodyPr/>
          <a:lstStyle/>
          <a:p>
            <a:endParaRPr lang="en-US"/>
          </a:p>
        </p:txBody>
      </p:sp>
      <p:sp>
        <p:nvSpPr>
          <p:cNvPr id="8" name="Text Placeholder 7"/>
          <p:cNvSpPr>
            <a:spLocks noGrp="1"/>
          </p:cNvSpPr>
          <p:nvPr>
            <p:ph type="body" sz="quarter" idx="14"/>
          </p:nvPr>
        </p:nvSpPr>
        <p:spPr/>
        <p:txBody>
          <a:bodyPr/>
          <a:lstStyle/>
          <a:p>
            <a:endParaRPr lang="en-US"/>
          </a:p>
        </p:txBody>
      </p:sp>
      <p:sp>
        <p:nvSpPr>
          <p:cNvPr id="6" name="Text Placeholder 5"/>
          <p:cNvSpPr>
            <a:spLocks noGrp="1"/>
          </p:cNvSpPr>
          <p:nvPr>
            <p:ph type="body" sz="quarter" idx="14"/>
          </p:nvPr>
        </p:nvSpPr>
        <p:spPr/>
        <p:txBody>
          <a:bodyPr/>
          <a:lstStyle/>
          <a:p>
            <a:endParaRPr lang="en-US"/>
          </a:p>
        </p:txBody>
      </p:sp>
      <p:sp>
        <p:nvSpPr>
          <p:cNvPr id="9" name="Text Placeholder 8"/>
          <p:cNvSpPr>
            <a:spLocks noGrp="1"/>
          </p:cNvSpPr>
          <p:nvPr>
            <p:ph type="body" sz="quarter" idx="14"/>
          </p:nvPr>
        </p:nvSpPr>
        <p:spPr/>
        <p:txBody>
          <a:bodyPr/>
          <a:lstStyle/>
          <a:p>
            <a:endParaRPr lang="en-US"/>
          </a:p>
        </p:txBody>
      </p:sp>
      <p:sp>
        <p:nvSpPr>
          <p:cNvPr id="14" name="Text Placeholder 1">
            <a:extLst>
              <a:ext uri="{FF2B5EF4-FFF2-40B4-BE49-F238E27FC236}">
                <a16:creationId xmlns=""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92500" lnSpcReduction="20000"/>
          </a:bodyPr>
          <a:lstStyle/>
          <a:p>
            <a:pPr marL="457200" indent="-457200">
              <a:buFont typeface="Wingdings" charset="2"/>
              <a:buChar char="q"/>
            </a:pPr>
            <a:r>
              <a:rPr lang="en-US" dirty="0">
                <a:latin typeface="OpenDyslexic" charset="0"/>
                <a:ea typeface="OpenDyslexic" charset="0"/>
                <a:cs typeface="OpenDyslexic" charset="0"/>
              </a:rPr>
              <a:t> I know the function of the reproductive system </a:t>
            </a:r>
          </a:p>
          <a:p>
            <a:pPr marL="457200" indent="-457200">
              <a:buFont typeface="Wingdings" charset="2"/>
              <a:buChar char="q"/>
            </a:pPr>
            <a:r>
              <a:rPr lang="en-US" dirty="0">
                <a:latin typeface="OpenDyslexic" charset="0"/>
                <a:ea typeface="OpenDyslexic" charset="0"/>
                <a:cs typeface="OpenDyslexic" charset="0"/>
              </a:rPr>
              <a:t> I have an idea what the male and female reproductive organs are.</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11898451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
            <a:extLst>
              <a:ext uri="{FF2B5EF4-FFF2-40B4-BE49-F238E27FC236}">
                <a16:creationId xmlns="" xmlns:a16="http://schemas.microsoft.com/office/drawing/2014/main" id="{4D909A74-34CF-A24B-B17A-C2A488B3F849}"/>
              </a:ext>
            </a:extLst>
          </p:cNvPr>
          <p:cNvSpPr>
            <a:spLocks noGrp="1"/>
          </p:cNvSpPr>
          <p:nvPr>
            <p:ph type="body" sz="quarter" idx="10"/>
          </p:nvPr>
        </p:nvSpPr>
        <p:spPr>
          <a:xfrm>
            <a:off x="295274" y="1549400"/>
            <a:ext cx="11577177" cy="2929609"/>
          </a:xfrm>
        </p:spPr>
        <p:txBody>
          <a:bodyPr/>
          <a:lstStyle/>
          <a:p>
            <a:pPr marL="457200" indent="-457200">
              <a:buFont typeface="Wingdings" charset="2"/>
              <a:buChar char="q"/>
            </a:pPr>
            <a:r>
              <a:rPr lang="en-US" sz="4000" dirty="0">
                <a:latin typeface="OpenDyslexic" charset="0"/>
                <a:ea typeface="OpenDyslexic" charset="0"/>
                <a:cs typeface="OpenDyslexic" charset="0"/>
              </a:rPr>
              <a:t> I know the function of the reproductive system </a:t>
            </a:r>
          </a:p>
          <a:p>
            <a:pPr marL="457200" indent="-457200">
              <a:buFont typeface="Wingdings" charset="2"/>
              <a:buChar char="q"/>
            </a:pPr>
            <a:r>
              <a:rPr lang="en-US" sz="4000" dirty="0">
                <a:latin typeface="OpenDyslexic" charset="0"/>
                <a:ea typeface="OpenDyslexic" charset="0"/>
                <a:cs typeface="OpenDyslexic" charset="0"/>
              </a:rPr>
              <a:t> I have an idea what the male and female reproductive organs are.</a:t>
            </a:r>
            <a:endParaRPr lang="en-US" sz="4000" dirty="0">
              <a:latin typeface="OpenDyslexic" charset="0"/>
              <a:ea typeface="OpenDyslexic" charset="0"/>
              <a:cs typeface="OpenDyslexic" charset="0"/>
            </a:endParaRPr>
          </a:p>
        </p:txBody>
      </p:sp>
    </p:spTree>
    <p:extLst>
      <p:ext uri="{BB962C8B-B14F-4D97-AF65-F5344CB8AC3E}">
        <p14:creationId xmlns:p14="http://schemas.microsoft.com/office/powerpoint/2010/main" val="32751608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wjec.co.uk/contentAsset/image/6d8778e8-8bf4-497d-9fd2-7cba149493c1/image3/byInode/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4752" y="340659"/>
            <a:ext cx="10614212" cy="55091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78427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How do your kidneys work - Emma Bry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3" y="3175"/>
            <a:ext cx="12192000" cy="6858000"/>
          </a:xfrm>
          <a:prstGeom prst="rect">
            <a:avLst/>
          </a:prstGeom>
        </p:spPr>
      </p:pic>
    </p:spTree>
    <p:extLst>
      <p:ext uri="{BB962C8B-B14F-4D97-AF65-F5344CB8AC3E}">
        <p14:creationId xmlns:p14="http://schemas.microsoft.com/office/powerpoint/2010/main" val="17711144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endParaRPr lang="en-US"/>
          </a:p>
        </p:txBody>
      </p:sp>
      <p:sp>
        <p:nvSpPr>
          <p:cNvPr id="4" name="Text Placeholder 1">
            <a:extLst>
              <a:ext uri="{FF2B5EF4-FFF2-40B4-BE49-F238E27FC236}">
                <a16:creationId xmlns="" xmlns:a16="http://schemas.microsoft.com/office/drawing/2014/main" id="{4D909A74-34CF-A24B-B17A-C2A488B3F849}"/>
              </a:ext>
            </a:extLst>
          </p:cNvPr>
          <p:cNvSpPr txBox="1">
            <a:spLocks/>
          </p:cNvSpPr>
          <p:nvPr/>
        </p:nvSpPr>
        <p:spPr>
          <a:xfrm>
            <a:off x="295273" y="1549400"/>
            <a:ext cx="11577177" cy="2929609"/>
          </a:xfrm>
          <a:prstGeom prst="rect">
            <a:avLst/>
          </a:prstGeom>
          <a:solidFill>
            <a:srgbClr val="3B8CC1"/>
          </a:solidFill>
        </p:spPr>
        <p:txBody>
          <a:bodyPr tIns="144000" bIns="0"/>
          <a:lstStyle>
            <a:lvl1pPr marL="0" indent="0" algn="l" defTabSz="914400" rtl="0" eaLnBrk="1" latinLnBrk="0" hangingPunct="1">
              <a:lnSpc>
                <a:spcPct val="90000"/>
              </a:lnSpc>
              <a:spcBef>
                <a:spcPts val="1000"/>
              </a:spcBef>
              <a:buFont typeface="Arial" panose="020B0604020202020204" pitchFamily="34" charset="0"/>
              <a:buNone/>
              <a:defRPr sz="6000" b="1" kern="1200">
                <a:solidFill>
                  <a:schemeClr val="bg1"/>
                </a:solidFill>
                <a:latin typeface="Futura Medium" panose="020B0602020204020303" pitchFamily="34" charset="-79"/>
                <a:ea typeface="+mn-ea"/>
                <a:cs typeface="Futura Medium" panose="020B0602020204020303" pitchFamily="34" charset="-79"/>
              </a:defRPr>
            </a:lvl1pPr>
            <a:lvl2pPr marL="457200" indent="0" algn="l" defTabSz="914400" rtl="0" eaLnBrk="1" latinLnBrk="0" hangingPunct="1">
              <a:lnSpc>
                <a:spcPct val="90000"/>
              </a:lnSpc>
              <a:spcBef>
                <a:spcPts val="500"/>
              </a:spcBef>
              <a:buFont typeface="Arial" panose="020B0604020202020204" pitchFamily="34" charset="0"/>
              <a:buNone/>
              <a:defRPr sz="2400" b="1" kern="1200">
                <a:solidFill>
                  <a:schemeClr val="bg1"/>
                </a:solidFill>
                <a:latin typeface="Futura Medium" panose="020B0602020204020303" pitchFamily="34" charset="-79"/>
                <a:ea typeface="+mn-ea"/>
                <a:cs typeface="Futura Medium" panose="020B0602020204020303" pitchFamily="34" charset="-79"/>
              </a:defRPr>
            </a:lvl2pPr>
            <a:lvl3pPr marL="914400" indent="0" algn="l" defTabSz="914400" rtl="0" eaLnBrk="1" latinLnBrk="0" hangingPunct="1">
              <a:lnSpc>
                <a:spcPct val="90000"/>
              </a:lnSpc>
              <a:spcBef>
                <a:spcPts val="500"/>
              </a:spcBef>
              <a:buFont typeface="Arial" panose="020B0604020202020204" pitchFamily="34" charset="0"/>
              <a:buNone/>
              <a:defRPr sz="2000" b="1" kern="1200">
                <a:solidFill>
                  <a:schemeClr val="bg1"/>
                </a:solidFill>
                <a:latin typeface="Futura Medium" panose="020B0602020204020303" pitchFamily="34" charset="-79"/>
                <a:ea typeface="+mn-ea"/>
                <a:cs typeface="Futura Medium" panose="020B0602020204020303" pitchFamily="34" charset="-79"/>
              </a:defRPr>
            </a:lvl3pPr>
            <a:lvl4pPr marL="1371600" indent="0" algn="l" defTabSz="914400" rtl="0" eaLnBrk="1" latinLnBrk="0" hangingPunct="1">
              <a:lnSpc>
                <a:spcPct val="90000"/>
              </a:lnSpc>
              <a:spcBef>
                <a:spcPts val="500"/>
              </a:spcBef>
              <a:buFont typeface="Arial" panose="020B0604020202020204" pitchFamily="34" charset="0"/>
              <a:buNone/>
              <a:defRPr sz="1800" b="1" kern="1200">
                <a:solidFill>
                  <a:schemeClr val="bg1"/>
                </a:solidFill>
                <a:latin typeface="Futura Medium" panose="020B0602020204020303" pitchFamily="34" charset="-79"/>
                <a:ea typeface="+mn-ea"/>
                <a:cs typeface="Futura Medium" panose="020B0602020204020303" pitchFamily="34" charset="-79"/>
              </a:defRPr>
            </a:lvl4pPr>
            <a:lvl5pPr marL="1828800" indent="0" algn="l" defTabSz="914400" rtl="0" eaLnBrk="1" latinLnBrk="0" hangingPunct="1">
              <a:lnSpc>
                <a:spcPct val="90000"/>
              </a:lnSpc>
              <a:spcBef>
                <a:spcPts val="500"/>
              </a:spcBef>
              <a:buFont typeface="Arial" panose="020B0604020202020204" pitchFamily="34" charset="0"/>
              <a:buNone/>
              <a:defRPr sz="1800" b="1" kern="1200">
                <a:solidFill>
                  <a:schemeClr val="bg1"/>
                </a:solidFill>
                <a:latin typeface="Futura Medium" panose="020B0602020204020303" pitchFamily="34" charset="-79"/>
                <a:ea typeface="+mn-ea"/>
                <a:cs typeface="Futura Medium" panose="020B0602020204020303" pitchFamily="34" charset="-79"/>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Wingdings" charset="2"/>
              <a:buChar char="q"/>
            </a:pPr>
            <a:r>
              <a:rPr lang="en-US" sz="4000" dirty="0" smtClean="0">
                <a:latin typeface="OpenDyslexic" charset="0"/>
                <a:ea typeface="OpenDyslexic" charset="0"/>
                <a:cs typeface="OpenDyslexic" charset="0"/>
              </a:rPr>
              <a:t> I know </a:t>
            </a:r>
            <a:r>
              <a:rPr lang="en-US" sz="4000" dirty="0" smtClean="0">
                <a:latin typeface="OpenDyslexic" charset="0"/>
                <a:ea typeface="OpenDyslexic" charset="0"/>
                <a:cs typeface="OpenDyslexic" charset="0"/>
              </a:rPr>
              <a:t>the function of the reproductive system </a:t>
            </a:r>
          </a:p>
          <a:p>
            <a:pPr marL="457200" indent="-457200">
              <a:buFont typeface="Wingdings" charset="2"/>
              <a:buChar char="q"/>
            </a:pPr>
            <a:r>
              <a:rPr lang="en-US" sz="4000" dirty="0">
                <a:latin typeface="OpenDyslexic" charset="0"/>
                <a:ea typeface="OpenDyslexic" charset="0"/>
                <a:cs typeface="OpenDyslexic" charset="0"/>
              </a:rPr>
              <a:t> </a:t>
            </a:r>
            <a:r>
              <a:rPr lang="en-US" sz="4000" dirty="0" smtClean="0">
                <a:latin typeface="OpenDyslexic" charset="0"/>
                <a:ea typeface="OpenDyslexic" charset="0"/>
                <a:cs typeface="OpenDyslexic" charset="0"/>
              </a:rPr>
              <a:t>I have an idea what the male and female reproductive organs are</a:t>
            </a:r>
            <a:r>
              <a:rPr lang="en-US" sz="4000" dirty="0" smtClean="0">
                <a:latin typeface="OpenDyslexic" charset="0"/>
                <a:ea typeface="OpenDyslexic" charset="0"/>
                <a:cs typeface="OpenDyslexic" charset="0"/>
              </a:rPr>
              <a:t>.</a:t>
            </a:r>
            <a:endParaRPr lang="en-US" sz="4000" dirty="0" smtClean="0">
              <a:latin typeface="OpenDyslexic" charset="0"/>
              <a:ea typeface="OpenDyslexic" charset="0"/>
              <a:cs typeface="OpenDyslexic" charset="0"/>
            </a:endParaRPr>
          </a:p>
          <a:p>
            <a:pPr marL="457200" indent="-457200">
              <a:buFont typeface="Arial" charset="0"/>
              <a:buChar char="•"/>
            </a:pPr>
            <a:endParaRPr lang="en-US" sz="4000" dirty="0"/>
          </a:p>
        </p:txBody>
      </p:sp>
    </p:spTree>
    <p:extLst>
      <p:ext uri="{BB962C8B-B14F-4D97-AF65-F5344CB8AC3E}">
        <p14:creationId xmlns:p14="http://schemas.microsoft.com/office/powerpoint/2010/main" val="26022419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B1D6E3E5-FF7E-9F44-8504-10EF70DA8AB9}"/>
              </a:ext>
            </a:extLst>
          </p:cNvPr>
          <p:cNvSpPr>
            <a:spLocks noGrp="1"/>
          </p:cNvSpPr>
          <p:nvPr>
            <p:ph type="body" sz="quarter" idx="10"/>
          </p:nvPr>
        </p:nvSpPr>
        <p:spPr/>
        <p:txBody>
          <a:bodyPr/>
          <a:lstStyle/>
          <a:p>
            <a:r>
              <a:rPr lang="en-US" dirty="0" smtClean="0">
                <a:latin typeface="OpenDyslexic" charset="0"/>
                <a:ea typeface="OpenDyslexic" charset="0"/>
                <a:cs typeface="OpenDyslexic" charset="0"/>
              </a:rPr>
              <a:t>Reproduction</a:t>
            </a:r>
            <a:endParaRPr lang="en-US" dirty="0">
              <a:latin typeface="OpenDyslexic" charset="0"/>
              <a:ea typeface="OpenDyslexic" charset="0"/>
              <a:cs typeface="OpenDyslexic" charset="0"/>
            </a:endParaRPr>
          </a:p>
        </p:txBody>
      </p:sp>
      <p:sp>
        <p:nvSpPr>
          <p:cNvPr id="3" name="Text Placeholder 2">
            <a:extLst>
              <a:ext uri="{FF2B5EF4-FFF2-40B4-BE49-F238E27FC236}">
                <a16:creationId xmlns="" xmlns:a16="http://schemas.microsoft.com/office/drawing/2014/main" id="{F6847F09-5458-9840-AA0C-033B833C7305}"/>
              </a:ext>
            </a:extLst>
          </p:cNvPr>
          <p:cNvSpPr>
            <a:spLocks noGrp="1"/>
          </p:cNvSpPr>
          <p:nvPr>
            <p:ph type="body" sz="quarter" idx="11"/>
          </p:nvPr>
        </p:nvSpPr>
        <p:spPr/>
        <p:txBody>
          <a:bodyPr/>
          <a:lstStyle/>
          <a:p>
            <a:r>
              <a:rPr lang="en-US" sz="4800" dirty="0" smtClean="0">
                <a:latin typeface="OpenDyslexic" charset="0"/>
                <a:ea typeface="OpenDyslexic" charset="0"/>
                <a:cs typeface="OpenDyslexic" charset="0"/>
              </a:rPr>
              <a:t>The </a:t>
            </a:r>
            <a:r>
              <a:rPr lang="en-US" sz="4800" dirty="0">
                <a:latin typeface="OpenDyslexic" charset="0"/>
                <a:ea typeface="OpenDyslexic" charset="0"/>
                <a:cs typeface="OpenDyslexic" charset="0"/>
              </a:rPr>
              <a:t>action or process of copying something.</a:t>
            </a:r>
            <a:endParaRPr lang="en-US" sz="4800" dirty="0">
              <a:latin typeface="OpenDyslexic" charset="0"/>
              <a:ea typeface="OpenDyslexic" charset="0"/>
              <a:cs typeface="OpenDyslexic" charset="0"/>
            </a:endParaRPr>
          </a:p>
        </p:txBody>
      </p:sp>
    </p:spTree>
    <p:extLst>
      <p:ext uri="{BB962C8B-B14F-4D97-AF65-F5344CB8AC3E}">
        <p14:creationId xmlns:p14="http://schemas.microsoft.com/office/powerpoint/2010/main" val="10056416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B1D6E3E5-FF7E-9F44-8504-10EF70DA8AB9}"/>
              </a:ext>
            </a:extLst>
          </p:cNvPr>
          <p:cNvSpPr>
            <a:spLocks noGrp="1"/>
          </p:cNvSpPr>
          <p:nvPr>
            <p:ph type="body" sz="quarter" idx="10"/>
          </p:nvPr>
        </p:nvSpPr>
        <p:spPr/>
        <p:txBody>
          <a:bodyPr/>
          <a:lstStyle/>
          <a:p>
            <a:r>
              <a:rPr lang="en-US" dirty="0" smtClean="0">
                <a:latin typeface="OpenDyslexic" charset="0"/>
                <a:ea typeface="OpenDyslexic" charset="0"/>
                <a:cs typeface="OpenDyslexic" charset="0"/>
              </a:rPr>
              <a:t>Sexual</a:t>
            </a:r>
            <a:endParaRPr lang="en-US" dirty="0">
              <a:latin typeface="OpenDyslexic" charset="0"/>
              <a:ea typeface="OpenDyslexic" charset="0"/>
              <a:cs typeface="OpenDyslexic" charset="0"/>
            </a:endParaRPr>
          </a:p>
        </p:txBody>
      </p:sp>
      <p:sp>
        <p:nvSpPr>
          <p:cNvPr id="3" name="Text Placeholder 2">
            <a:extLst>
              <a:ext uri="{FF2B5EF4-FFF2-40B4-BE49-F238E27FC236}">
                <a16:creationId xmlns="" xmlns:a16="http://schemas.microsoft.com/office/drawing/2014/main" id="{F6847F09-5458-9840-AA0C-033B833C7305}"/>
              </a:ext>
            </a:extLst>
          </p:cNvPr>
          <p:cNvSpPr>
            <a:spLocks noGrp="1"/>
          </p:cNvSpPr>
          <p:nvPr>
            <p:ph type="body" sz="quarter" idx="11"/>
          </p:nvPr>
        </p:nvSpPr>
        <p:spPr/>
        <p:txBody>
          <a:bodyPr/>
          <a:lstStyle/>
          <a:p>
            <a:r>
              <a:rPr lang="en-US" sz="4800" dirty="0" smtClean="0">
                <a:latin typeface="OpenDyslexic" charset="0"/>
                <a:ea typeface="OpenDyslexic" charset="0"/>
                <a:cs typeface="OpenDyslexic" charset="0"/>
              </a:rPr>
              <a:t>Relating to the two sexes.</a:t>
            </a:r>
            <a:endParaRPr lang="en-US" sz="4800" dirty="0">
              <a:latin typeface="OpenDyslexic" charset="0"/>
              <a:ea typeface="OpenDyslexic" charset="0"/>
              <a:cs typeface="OpenDyslexic" charset="0"/>
            </a:endParaRPr>
          </a:p>
        </p:txBody>
      </p:sp>
    </p:spTree>
    <p:extLst>
      <p:ext uri="{BB962C8B-B14F-4D97-AF65-F5344CB8AC3E}">
        <p14:creationId xmlns:p14="http://schemas.microsoft.com/office/powerpoint/2010/main" val="4619435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41551161-5FA0-5A48-A2C2-2880E7A6C36A}"/>
              </a:ext>
            </a:extLst>
          </p:cNvPr>
          <p:cNvSpPr>
            <a:spLocks noGrp="1"/>
          </p:cNvSpPr>
          <p:nvPr>
            <p:ph type="body" sz="quarter" idx="10"/>
          </p:nvPr>
        </p:nvSpPr>
        <p:spPr/>
        <p:txBody>
          <a:bodyPr/>
          <a:lstStyle/>
          <a:p>
            <a:r>
              <a:rPr lang="en-US" dirty="0" smtClean="0">
                <a:latin typeface="OpenDyslexic" charset="0"/>
                <a:ea typeface="OpenDyslexic" charset="0"/>
                <a:cs typeface="OpenDyslexic" charset="0"/>
              </a:rPr>
              <a:t>Discharge</a:t>
            </a:r>
            <a:endParaRPr lang="en-US" dirty="0">
              <a:latin typeface="OpenDyslexic" charset="0"/>
              <a:ea typeface="OpenDyslexic" charset="0"/>
              <a:cs typeface="OpenDyslexic" charset="0"/>
            </a:endParaRPr>
          </a:p>
        </p:txBody>
      </p:sp>
      <p:sp>
        <p:nvSpPr>
          <p:cNvPr id="3" name="Text Placeholder 2">
            <a:extLst>
              <a:ext uri="{FF2B5EF4-FFF2-40B4-BE49-F238E27FC236}">
                <a16:creationId xmlns="" xmlns:a16="http://schemas.microsoft.com/office/drawing/2014/main" id="{152822F5-3564-A24C-89E7-13929345FFE5}"/>
              </a:ext>
            </a:extLst>
          </p:cNvPr>
          <p:cNvSpPr>
            <a:spLocks noGrp="1"/>
          </p:cNvSpPr>
          <p:nvPr>
            <p:ph type="body" sz="quarter" idx="11"/>
          </p:nvPr>
        </p:nvSpPr>
        <p:spPr/>
        <p:txBody>
          <a:bodyPr/>
          <a:lstStyle/>
          <a:p>
            <a:r>
              <a:rPr lang="en-US" dirty="0" smtClean="0">
                <a:latin typeface="OpenDyslexic" charset="0"/>
                <a:ea typeface="OpenDyslexic" charset="0"/>
                <a:cs typeface="OpenDyslexic" charset="0"/>
              </a:rPr>
              <a:t>Discharge = </a:t>
            </a:r>
            <a:r>
              <a:rPr lang="en-US" dirty="0" smtClean="0">
                <a:solidFill>
                  <a:srgbClr val="FF0000"/>
                </a:solidFill>
                <a:latin typeface="OpenDyslexic" charset="0"/>
                <a:ea typeface="OpenDyslexic" charset="0"/>
                <a:cs typeface="OpenDyslexic" charset="0"/>
              </a:rPr>
              <a:t>to empty</a:t>
            </a:r>
          </a:p>
          <a:p>
            <a:r>
              <a:rPr lang="en-US" dirty="0" smtClean="0">
                <a:solidFill>
                  <a:srgbClr val="FF0000"/>
                </a:solidFill>
                <a:latin typeface="OpenDyslexic" charset="0"/>
                <a:ea typeface="OpenDyslexic" charset="0"/>
                <a:cs typeface="OpenDyslexic" charset="0"/>
              </a:rPr>
              <a:t>To empty </a:t>
            </a:r>
            <a:r>
              <a:rPr lang="en-US" dirty="0" smtClean="0">
                <a:latin typeface="OpenDyslexic" charset="0"/>
                <a:ea typeface="OpenDyslexic" charset="0"/>
                <a:cs typeface="OpenDyslexic" charset="0"/>
              </a:rPr>
              <a:t>= discharge</a:t>
            </a:r>
            <a:endParaRPr lang="en-US" dirty="0">
              <a:latin typeface="OpenDyslexic" charset="0"/>
              <a:ea typeface="OpenDyslexic" charset="0"/>
              <a:cs typeface="OpenDyslexic" charset="0"/>
            </a:endParaRPr>
          </a:p>
        </p:txBody>
      </p:sp>
    </p:spTree>
    <p:extLst>
      <p:ext uri="{BB962C8B-B14F-4D97-AF65-F5344CB8AC3E}">
        <p14:creationId xmlns:p14="http://schemas.microsoft.com/office/powerpoint/2010/main" val="5092721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74060" y="1545771"/>
            <a:ext cx="8924542" cy="5312229"/>
          </a:xfrm>
          <a:prstGeom prst="rect">
            <a:avLst/>
          </a:prstGeom>
          <a:noFill/>
          <a:ln>
            <a:noFill/>
          </a:ln>
        </p:spPr>
        <p:txBody>
          <a:bodyPr wrap="square" rtlCol="0" anchor="t" anchorCtr="0">
            <a:normAutofit/>
          </a:bodyPr>
          <a:lstStyle/>
          <a:p>
            <a:pPr marL="571500" indent="-571500" algn="l">
              <a:buFont typeface="Arial" charset="0"/>
              <a:buChar char="•"/>
            </a:pPr>
            <a:r>
              <a:rPr lang="en-AU" sz="4000" dirty="0" smtClean="0">
                <a:solidFill>
                  <a:srgbClr val="23566C"/>
                </a:solidFill>
                <a:latin typeface="OpenDyslexic" charset="0"/>
                <a:ea typeface="OpenDyslexic" charset="0"/>
                <a:cs typeface="OpenDyslexic" charset="0"/>
              </a:rPr>
              <a:t>Reproduction is </a:t>
            </a:r>
            <a:r>
              <a:rPr lang="en-AU" sz="4000" dirty="0" smtClean="0">
                <a:solidFill>
                  <a:srgbClr val="23566C"/>
                </a:solidFill>
                <a:latin typeface="OpenDyslexic" charset="0"/>
                <a:ea typeface="OpenDyslexic" charset="0"/>
                <a:cs typeface="OpenDyslexic" charset="0"/>
              </a:rPr>
              <a:t>one of the characteristics of living things (MRS NERG</a:t>
            </a:r>
            <a:r>
              <a:rPr lang="en-AU" sz="4000" dirty="0" smtClean="0">
                <a:solidFill>
                  <a:srgbClr val="23566C"/>
                </a:solidFill>
                <a:latin typeface="OpenDyslexic" charset="0"/>
                <a:ea typeface="OpenDyslexic" charset="0"/>
                <a:cs typeface="OpenDyslexic" charset="0"/>
              </a:rPr>
              <a:t>).</a:t>
            </a:r>
          </a:p>
          <a:p>
            <a:pPr marL="571500" indent="-571500" algn="l">
              <a:buFont typeface="Arial" charset="0"/>
              <a:buChar char="•"/>
            </a:pPr>
            <a:r>
              <a:rPr lang="en-AU" sz="4000" dirty="0" smtClean="0">
                <a:solidFill>
                  <a:srgbClr val="23566C"/>
                </a:solidFill>
                <a:latin typeface="OpenDyslexic" charset="0"/>
                <a:ea typeface="OpenDyslexic" charset="0"/>
                <a:cs typeface="OpenDyslexic" charset="0"/>
              </a:rPr>
              <a:t>Mitosis is the process of cell division that allows individual cells to reproduce (asexual reproduction)</a:t>
            </a:r>
            <a:endParaRPr lang="en-AU" sz="4000" dirty="0" smtClean="0">
              <a:solidFill>
                <a:srgbClr val="23566C"/>
              </a:solidFill>
              <a:latin typeface="OpenDyslexic" charset="0"/>
              <a:ea typeface="OpenDyslexic" charset="0"/>
              <a:cs typeface="OpenDyslexic" charset="0"/>
            </a:endParaRPr>
          </a:p>
        </p:txBody>
      </p:sp>
      <p:sp>
        <p:nvSpPr>
          <p:cNvPr id="10" name="Text Placeholder 2">
            <a:extLst>
              <a:ext uri="{FF2B5EF4-FFF2-40B4-BE49-F238E27FC236}">
                <a16:creationId xmlns="" xmlns:a16="http://schemas.microsoft.com/office/drawing/2014/main" id="{1C886521-0401-A84A-B3AD-BCE898878B39}"/>
              </a:ext>
            </a:extLst>
          </p:cNvPr>
          <p:cNvSpPr>
            <a:spLocks noGrp="1"/>
          </p:cNvSpPr>
          <p:nvPr>
            <p:ph type="body" sz="quarter" idx="21"/>
          </p:nvPr>
        </p:nvSpPr>
        <p:spPr>
          <a:xfrm>
            <a:off x="9644135" y="287950"/>
            <a:ext cx="2162572" cy="288424"/>
          </a:xfrm>
        </p:spPr>
        <p:txBody>
          <a:bodyPr/>
          <a:lstStyle/>
          <a:p>
            <a:r>
              <a:rPr lang="en-US" dirty="0" smtClean="0"/>
              <a:t>Making the connection</a:t>
            </a:r>
            <a:endParaRPr lang="en-US" dirty="0"/>
          </a:p>
        </p:txBody>
      </p:sp>
      <p:sp>
        <p:nvSpPr>
          <p:cNvPr id="11" name="Text Placeholder 3">
            <a:extLst>
              <a:ext uri="{FF2B5EF4-FFF2-40B4-BE49-F238E27FC236}">
                <a16:creationId xmlns="" xmlns:a16="http://schemas.microsoft.com/office/drawing/2014/main" id="{DBFB4CAA-16CC-544B-9E52-EA65DAF3859B}"/>
              </a:ext>
            </a:extLst>
          </p:cNvPr>
          <p:cNvSpPr>
            <a:spLocks noGrp="1"/>
          </p:cNvSpPr>
          <p:nvPr>
            <p:ph type="body" sz="quarter" idx="18"/>
          </p:nvPr>
        </p:nvSpPr>
        <p:spPr>
          <a:xfrm>
            <a:off x="9646920" y="572262"/>
            <a:ext cx="2159787" cy="1274467"/>
          </a:xfrm>
        </p:spPr>
        <p:txBody>
          <a:bodyPr/>
          <a:lstStyle/>
          <a:p>
            <a:r>
              <a:rPr lang="en-US" dirty="0" smtClean="0"/>
              <a:t>We know that organisms need to be able to </a:t>
            </a:r>
            <a:r>
              <a:rPr lang="en-US" dirty="0" smtClean="0"/>
              <a:t>reproduce and we might even know a bit about the reproductive system, but we need to understand how it works.</a:t>
            </a:r>
            <a:endParaRPr lang="en-US" dirty="0"/>
          </a:p>
        </p:txBody>
      </p:sp>
      <p:sp>
        <p:nvSpPr>
          <p:cNvPr id="17" name="Text Placeholder 1">
            <a:extLst>
              <a:ext uri="{FF2B5EF4-FFF2-40B4-BE49-F238E27FC236}">
                <a16:creationId xmlns=""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92500" lnSpcReduction="20000"/>
          </a:bodyPr>
          <a:lstStyle/>
          <a:p>
            <a:pPr marL="457200" indent="-457200">
              <a:buFont typeface="Wingdings" charset="2"/>
              <a:buChar char="q"/>
            </a:pPr>
            <a:r>
              <a:rPr lang="en-US" dirty="0">
                <a:latin typeface="OpenDyslexic" charset="0"/>
                <a:ea typeface="OpenDyslexic" charset="0"/>
                <a:cs typeface="OpenDyslexic" charset="0"/>
              </a:rPr>
              <a:t> I know the function of the reproductive system </a:t>
            </a:r>
          </a:p>
          <a:p>
            <a:pPr marL="457200" indent="-457200">
              <a:buFont typeface="Wingdings" charset="2"/>
              <a:buChar char="q"/>
            </a:pPr>
            <a:r>
              <a:rPr lang="en-US" dirty="0">
                <a:latin typeface="OpenDyslexic" charset="0"/>
                <a:ea typeface="OpenDyslexic" charset="0"/>
                <a:cs typeface="OpenDyslexic" charset="0"/>
              </a:rPr>
              <a:t> I have an idea what the male and female reproductive organs are.</a:t>
            </a:r>
            <a:endParaRPr lang="en-US" dirty="0">
              <a:latin typeface="OpenDyslexic" charset="0"/>
              <a:ea typeface="OpenDyslexic" charset="0"/>
              <a:cs typeface="OpenDyslexic" charset="0"/>
            </a:endParaRPr>
          </a:p>
        </p:txBody>
      </p:sp>
      <p:sp>
        <p:nvSpPr>
          <p:cNvPr id="20" name="Text Placeholder 6">
            <a:extLst>
              <a:ext uri="{FF2B5EF4-FFF2-40B4-BE49-F238E27FC236}">
                <a16:creationId xmlns="" xmlns:a16="http://schemas.microsoft.com/office/drawing/2014/main" id="{F5C3EBF5-552F-1D41-9956-DAB1D95825BA}"/>
              </a:ext>
            </a:extLst>
          </p:cNvPr>
          <p:cNvSpPr>
            <a:spLocks noGrp="1"/>
          </p:cNvSpPr>
          <p:nvPr>
            <p:ph type="body" sz="quarter" idx="23"/>
          </p:nvPr>
        </p:nvSpPr>
        <p:spPr>
          <a:xfrm>
            <a:off x="9644135" y="1976076"/>
            <a:ext cx="2162572" cy="288424"/>
          </a:xfrm>
          <a:solidFill>
            <a:srgbClr val="7030A0"/>
          </a:solidFill>
        </p:spPr>
        <p:txBody>
          <a:bodyPr/>
          <a:lstStyle/>
          <a:p>
            <a:r>
              <a:rPr lang="en-US" dirty="0" smtClean="0"/>
              <a:t>Think, pair, share</a:t>
            </a:r>
            <a:endParaRPr lang="en-US" dirty="0"/>
          </a:p>
        </p:txBody>
      </p:sp>
      <p:sp>
        <p:nvSpPr>
          <p:cNvPr id="21" name="Text Placeholder 7">
            <a:extLst>
              <a:ext uri="{FF2B5EF4-FFF2-40B4-BE49-F238E27FC236}">
                <a16:creationId xmlns="" xmlns:a16="http://schemas.microsoft.com/office/drawing/2014/main" id="{51CBF6EE-9942-C542-A14D-56382C908A6D}"/>
              </a:ext>
            </a:extLst>
          </p:cNvPr>
          <p:cNvSpPr>
            <a:spLocks noGrp="1"/>
          </p:cNvSpPr>
          <p:nvPr>
            <p:ph type="body" sz="quarter" idx="20"/>
          </p:nvPr>
        </p:nvSpPr>
        <p:spPr>
          <a:xfrm>
            <a:off x="9646920" y="2260942"/>
            <a:ext cx="2159787" cy="464329"/>
          </a:xfrm>
        </p:spPr>
        <p:txBody>
          <a:bodyPr/>
          <a:lstStyle/>
          <a:p>
            <a:r>
              <a:rPr lang="en-US" dirty="0" smtClean="0"/>
              <a:t>Why do organisms need to reproduce?</a:t>
            </a:r>
            <a:endParaRPr lang="en-US" dirty="0"/>
          </a:p>
          <a:p>
            <a:endParaRPr lang="en-US" dirty="0"/>
          </a:p>
        </p:txBody>
      </p:sp>
    </p:spTree>
    <p:extLst>
      <p:ext uri="{BB962C8B-B14F-4D97-AF65-F5344CB8AC3E}">
        <p14:creationId xmlns:p14="http://schemas.microsoft.com/office/powerpoint/2010/main" val="40037943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1711" y="1285580"/>
            <a:ext cx="9000277" cy="5312229"/>
          </a:xfrm>
          <a:prstGeom prst="rect">
            <a:avLst/>
          </a:prstGeom>
          <a:noFill/>
          <a:ln>
            <a:noFill/>
          </a:ln>
        </p:spPr>
        <p:txBody>
          <a:bodyPr wrap="square" rtlCol="0" anchor="t" anchorCtr="0">
            <a:normAutofit/>
          </a:bodyPr>
          <a:lstStyle/>
          <a:p>
            <a:pPr marL="571500" indent="-571500">
              <a:buFont typeface="Arial" charset="0"/>
              <a:buChar char="•"/>
            </a:pPr>
            <a:r>
              <a:rPr lang="en-US" sz="4000" dirty="0" smtClean="0">
                <a:solidFill>
                  <a:srgbClr val="23566C"/>
                </a:solidFill>
                <a:latin typeface="OpenDyslexic" charset="0"/>
                <a:ea typeface="OpenDyslexic" charset="0"/>
                <a:cs typeface="OpenDyslexic" charset="0"/>
              </a:rPr>
              <a:t>The </a:t>
            </a:r>
            <a:r>
              <a:rPr lang="en-US" sz="4000" dirty="0" smtClean="0">
                <a:solidFill>
                  <a:srgbClr val="23566C"/>
                </a:solidFill>
                <a:latin typeface="OpenDyslexic" charset="0"/>
                <a:ea typeface="OpenDyslexic" charset="0"/>
                <a:cs typeface="OpenDyslexic" charset="0"/>
              </a:rPr>
              <a:t>reproductive system </a:t>
            </a:r>
            <a:r>
              <a:rPr lang="en-US" sz="4000" dirty="0" smtClean="0">
                <a:solidFill>
                  <a:srgbClr val="23566C"/>
                </a:solidFill>
                <a:latin typeface="OpenDyslexic" charset="0"/>
                <a:ea typeface="OpenDyslexic" charset="0"/>
                <a:cs typeface="OpenDyslexic" charset="0"/>
              </a:rPr>
              <a:t>is responsible for the functions </a:t>
            </a:r>
            <a:r>
              <a:rPr lang="en-US" sz="4000" dirty="0" smtClean="0">
                <a:solidFill>
                  <a:srgbClr val="23566C"/>
                </a:solidFill>
                <a:latin typeface="OpenDyslexic" charset="0"/>
                <a:ea typeface="OpenDyslexic" charset="0"/>
                <a:cs typeface="OpenDyslexic" charset="0"/>
              </a:rPr>
              <a:t>involved in allowing organisms to reproduce, including producing male and female sex cells.</a:t>
            </a:r>
            <a:endParaRPr lang="en-US" sz="4000" dirty="0" smtClean="0">
              <a:solidFill>
                <a:srgbClr val="23566C"/>
              </a:solidFill>
              <a:latin typeface="OpenDyslexic" charset="0"/>
              <a:ea typeface="OpenDyslexic" charset="0"/>
              <a:cs typeface="OpenDyslexic" charset="0"/>
            </a:endParaRPr>
          </a:p>
          <a:p>
            <a:pPr marL="571500" indent="-571500">
              <a:buFont typeface="Arial" charset="0"/>
              <a:buChar char="•"/>
            </a:pPr>
            <a:r>
              <a:rPr lang="en-US" sz="4000" dirty="0" smtClean="0">
                <a:solidFill>
                  <a:srgbClr val="23566C"/>
                </a:solidFill>
                <a:latin typeface="OpenDyslexic" charset="0"/>
                <a:ea typeface="OpenDyslexic" charset="0"/>
                <a:cs typeface="OpenDyslexic" charset="0"/>
              </a:rPr>
              <a:t>Males and females have different reproductive organs.</a:t>
            </a:r>
            <a:endParaRPr lang="en-US" sz="4000" dirty="0">
              <a:solidFill>
                <a:srgbClr val="23566C"/>
              </a:solidFill>
              <a:latin typeface="OpenDyslexic" charset="0"/>
              <a:ea typeface="OpenDyslexic" charset="0"/>
              <a:cs typeface="OpenDyslexic" charset="0"/>
            </a:endParaRPr>
          </a:p>
          <a:p>
            <a:pPr algn="l"/>
            <a:endParaRPr lang="en-US" sz="4000" dirty="0" smtClean="0">
              <a:solidFill>
                <a:srgbClr val="23566C"/>
              </a:solidFill>
              <a:latin typeface="OpenDyslexic" charset="0"/>
              <a:ea typeface="OpenDyslexic" charset="0"/>
              <a:cs typeface="OpenDyslexic" charset="0"/>
            </a:endParaRPr>
          </a:p>
        </p:txBody>
      </p:sp>
      <p:sp>
        <p:nvSpPr>
          <p:cNvPr id="12" name="Text Placeholder 11"/>
          <p:cNvSpPr>
            <a:spLocks noGrp="1"/>
          </p:cNvSpPr>
          <p:nvPr>
            <p:ph type="body" sz="quarter" idx="14"/>
          </p:nvPr>
        </p:nvSpPr>
        <p:spPr/>
        <p:txBody>
          <a:bodyPr/>
          <a:lstStyle/>
          <a:p>
            <a:endParaRPr lang="en-US"/>
          </a:p>
        </p:txBody>
      </p:sp>
      <p:sp>
        <p:nvSpPr>
          <p:cNvPr id="16" name="Text Placeholder 15"/>
          <p:cNvSpPr>
            <a:spLocks noGrp="1"/>
          </p:cNvSpPr>
          <p:nvPr>
            <p:ph type="body" sz="quarter" idx="14"/>
          </p:nvPr>
        </p:nvSpPr>
        <p:spPr/>
        <p:txBody>
          <a:bodyPr/>
          <a:lstStyle/>
          <a:p>
            <a:endParaRPr lang="en-US"/>
          </a:p>
        </p:txBody>
      </p:sp>
      <p:sp>
        <p:nvSpPr>
          <p:cNvPr id="2" name="Text Placeholder 1"/>
          <p:cNvSpPr>
            <a:spLocks noGrp="1"/>
          </p:cNvSpPr>
          <p:nvPr>
            <p:ph type="body" sz="quarter" idx="14"/>
          </p:nvPr>
        </p:nvSpPr>
        <p:spPr/>
        <p:txBody>
          <a:bodyPr/>
          <a:lstStyle/>
          <a:p>
            <a:endParaRPr lang="en-US"/>
          </a:p>
        </p:txBody>
      </p:sp>
      <p:sp>
        <p:nvSpPr>
          <p:cNvPr id="6" name="Text Placeholder 5"/>
          <p:cNvSpPr>
            <a:spLocks noGrp="1"/>
          </p:cNvSpPr>
          <p:nvPr>
            <p:ph type="body" sz="quarter" idx="14"/>
          </p:nvPr>
        </p:nvSpPr>
        <p:spPr/>
        <p:txBody>
          <a:bodyPr/>
          <a:lstStyle/>
          <a:p>
            <a:endParaRPr lang="en-US"/>
          </a:p>
        </p:txBody>
      </p:sp>
      <p:sp>
        <p:nvSpPr>
          <p:cNvPr id="3" name="Text Placeholder 2"/>
          <p:cNvSpPr>
            <a:spLocks noGrp="1"/>
          </p:cNvSpPr>
          <p:nvPr>
            <p:ph type="body" sz="quarter" idx="14"/>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sp>
        <p:nvSpPr>
          <p:cNvPr id="13" name="Text Placeholder 1">
            <a:extLst>
              <a:ext uri="{FF2B5EF4-FFF2-40B4-BE49-F238E27FC236}">
                <a16:creationId xmlns="" xmlns:a16="http://schemas.microsoft.com/office/drawing/2014/main" id="{4D909A74-34CF-A24B-B17A-C2A488B3F849}"/>
              </a:ext>
            </a:extLst>
          </p:cNvPr>
          <p:cNvSpPr>
            <a:spLocks noGrp="1"/>
          </p:cNvSpPr>
          <p:nvPr>
            <p:ph type="body" sz="quarter" idx="14"/>
          </p:nvPr>
        </p:nvSpPr>
        <p:spPr>
          <a:xfrm>
            <a:off x="269875" y="0"/>
            <a:ext cx="9282113" cy="590550"/>
          </a:xfrm>
        </p:spPr>
        <p:txBody>
          <a:bodyPr>
            <a:normAutofit fontScale="92500" lnSpcReduction="20000"/>
          </a:bodyPr>
          <a:lstStyle/>
          <a:p>
            <a:pPr marL="457200" indent="-457200">
              <a:buFont typeface="Wingdings" charset="2"/>
              <a:buChar char="q"/>
            </a:pPr>
            <a:r>
              <a:rPr lang="en-US" dirty="0">
                <a:latin typeface="OpenDyslexic" charset="0"/>
                <a:ea typeface="OpenDyslexic" charset="0"/>
                <a:cs typeface="OpenDyslexic" charset="0"/>
              </a:rPr>
              <a:t> I know the function of the reproductive system </a:t>
            </a:r>
          </a:p>
          <a:p>
            <a:pPr marL="457200" indent="-457200">
              <a:buFont typeface="Wingdings" charset="2"/>
              <a:buChar char="q"/>
            </a:pPr>
            <a:r>
              <a:rPr lang="en-US" dirty="0">
                <a:latin typeface="OpenDyslexic" charset="0"/>
                <a:ea typeface="OpenDyslexic" charset="0"/>
                <a:cs typeface="OpenDyslexic" charset="0"/>
              </a:rPr>
              <a:t> I have an idea what the male and female reproductive organs are.</a:t>
            </a:r>
            <a:endParaRPr lang="en-US" dirty="0">
              <a:latin typeface="OpenDyslexic" charset="0"/>
              <a:ea typeface="OpenDyslexic" charset="0"/>
              <a:cs typeface="OpenDyslexic" charset="0"/>
            </a:endParaRPr>
          </a:p>
        </p:txBody>
      </p:sp>
      <p:sp>
        <p:nvSpPr>
          <p:cNvPr id="17" name="Text Placeholder 2">
            <a:extLst>
              <a:ext uri="{FF2B5EF4-FFF2-40B4-BE49-F238E27FC236}">
                <a16:creationId xmlns="" xmlns:a16="http://schemas.microsoft.com/office/drawing/2014/main" id="{B46A740C-1075-EC46-BFE5-88B5B2C2076E}"/>
              </a:ext>
            </a:extLst>
          </p:cNvPr>
          <p:cNvSpPr>
            <a:spLocks noGrp="1"/>
          </p:cNvSpPr>
          <p:nvPr>
            <p:ph type="body" sz="quarter" idx="21"/>
          </p:nvPr>
        </p:nvSpPr>
        <p:spPr>
          <a:xfrm>
            <a:off x="9656575" y="288309"/>
            <a:ext cx="2162572" cy="288424"/>
          </a:xfrm>
        </p:spPr>
        <p:txBody>
          <a:bodyPr/>
          <a:lstStyle/>
          <a:p>
            <a:endParaRPr lang="en-US" dirty="0"/>
          </a:p>
        </p:txBody>
      </p:sp>
      <p:sp>
        <p:nvSpPr>
          <p:cNvPr id="18" name="Text Placeholder 3">
            <a:extLst>
              <a:ext uri="{FF2B5EF4-FFF2-40B4-BE49-F238E27FC236}">
                <a16:creationId xmlns="" xmlns:a16="http://schemas.microsoft.com/office/drawing/2014/main" id="{6381057B-6582-744A-BF83-D99850F4C2FE}"/>
              </a:ext>
            </a:extLst>
          </p:cNvPr>
          <p:cNvSpPr>
            <a:spLocks noGrp="1"/>
          </p:cNvSpPr>
          <p:nvPr>
            <p:ph type="body" sz="quarter" idx="18"/>
          </p:nvPr>
        </p:nvSpPr>
        <p:spPr>
          <a:xfrm>
            <a:off x="9659360" y="572621"/>
            <a:ext cx="2159787" cy="449355"/>
          </a:xfrm>
        </p:spPr>
        <p:txBody>
          <a:bodyPr/>
          <a:lstStyle/>
          <a:p>
            <a:pPr marL="171450" indent="-171450">
              <a:buFont typeface="Arial" charset="0"/>
              <a:buChar char="•"/>
            </a:pPr>
            <a:r>
              <a:rPr lang="en-US" dirty="0" smtClean="0"/>
              <a:t>What does the </a:t>
            </a:r>
            <a:r>
              <a:rPr lang="en-US" smtClean="0"/>
              <a:t>reproductive system do?</a:t>
            </a:r>
            <a:endParaRPr lang="en-US" dirty="0"/>
          </a:p>
        </p:txBody>
      </p:sp>
    </p:spTree>
    <p:extLst>
      <p:ext uri="{BB962C8B-B14F-4D97-AF65-F5344CB8AC3E}">
        <p14:creationId xmlns:p14="http://schemas.microsoft.com/office/powerpoint/2010/main" val="148404934"/>
      </p:ext>
    </p:extLst>
  </p:cSld>
  <p:clrMapOvr>
    <a:masterClrMapping/>
  </p:clrMapOvr>
  <p:timing>
    <p:tnLst>
      <p:par>
        <p:cTn id="1" dur="indefinite" restart="never" nodeType="tmRoot"/>
      </p:par>
    </p:tnLst>
  </p:timing>
</p:sld>
</file>

<file path=ppt/theme/theme1.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none" rtlCol="0" anchor="t" anchorCtr="0">
        <a:normAutofit/>
      </a:bodyPr>
      <a:lstStyle>
        <a:defPPr algn="l">
          <a:defRPr sz="4000" dirty="0" smtClean="0">
            <a:latin typeface="Futura Medium" panose="020B0602020204020303" pitchFamily="34" charset="-79"/>
            <a:cs typeface="Futura Medium" panose="020B0602020204020303" pitchFamily="34" charset="-79"/>
          </a:defRPr>
        </a:defPPr>
      </a:lstStyle>
    </a:txDef>
  </a:objectDefaults>
  <a:extraClrSchemeLst/>
  <a:extLst>
    <a:ext uri="{05A4C25C-085E-4340-85A3-A5531E510DB2}">
      <thm15:themeFamily xmlns:thm15="http://schemas.microsoft.com/office/thememl/2012/main" name="Theme2" id="{15861BA0-56D5-1E4E-B56A-268D38A279BF}" vid="{9D14DC9A-E19D-5949-B871-56F3C64BEB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6" ma:contentTypeDescription="Create a new document." ma:contentTypeScope="" ma:versionID="02697e3214b2f55142a2e7b89ba6de54">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67be6965022b95aa9d7585358a9bb7fc"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MediaLengthInSeconds xmlns="8f659357-f805-491c-ad0b-5621b2de6466" xsi:nil="true"/>
  </documentManagement>
</p:properties>
</file>

<file path=customXml/itemProps1.xml><?xml version="1.0" encoding="utf-8"?>
<ds:datastoreItem xmlns:ds="http://schemas.openxmlformats.org/officeDocument/2006/customXml" ds:itemID="{6F7597D6-EDDB-4C74-8CD3-65D0EF75CAB5}"/>
</file>

<file path=customXml/itemProps2.xml><?xml version="1.0" encoding="utf-8"?>
<ds:datastoreItem xmlns:ds="http://schemas.openxmlformats.org/officeDocument/2006/customXml" ds:itemID="{58E1518C-5E20-4752-9CA1-5FBEC093EBA2}"/>
</file>

<file path=customXml/itemProps3.xml><?xml version="1.0" encoding="utf-8"?>
<ds:datastoreItem xmlns:ds="http://schemas.openxmlformats.org/officeDocument/2006/customXml" ds:itemID="{83E555E5-F7D9-4558-9409-1B313D53AE68}"/>
</file>

<file path=docProps/app.xml><?xml version="1.0" encoding="utf-8"?>
<Properties xmlns="http://schemas.openxmlformats.org/officeDocument/2006/extended-properties" xmlns:vt="http://schemas.openxmlformats.org/officeDocument/2006/docPropsVTypes">
  <Template>{33057687-8793-EB47-A5E0-08E93C53D0F2}tf10001071</Template>
  <TotalTime>4778</TotalTime>
  <Words>686</Words>
  <Application>Microsoft Macintosh PowerPoint</Application>
  <PresentationFormat>Widescreen</PresentationFormat>
  <Paragraphs>73</Paragraphs>
  <Slides>17</Slides>
  <Notes>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Calibri</vt:lpstr>
      <vt:lpstr>Futura Medium</vt:lpstr>
      <vt:lpstr>OpenDyslexic</vt:lpstr>
      <vt:lpstr>Wingdings</vt:lpstr>
      <vt:lpstr>Arial</vt:lpstr>
      <vt:lpstr>Blank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LUDEKENS Stephanie [Southern River College]</cp:lastModifiedBy>
  <cp:revision>188</cp:revision>
  <dcterms:created xsi:type="dcterms:W3CDTF">2018-03-29T05:56:09Z</dcterms:created>
  <dcterms:modified xsi:type="dcterms:W3CDTF">2018-05-25T07:10:40Z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xd_ProgID">
    <vt:lpwstr/>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y fmtid="{D5CDD505-2E9C-101B-9397-08002B2CF9AE}" pid="10" name="xd_Signature">
    <vt:lpwstr/>
  </property>
</Properties>
</file>

<file path=docProps/thumbnail.jpeg>
</file>